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01"/>
  </p:notesMasterIdLst>
  <p:sldIdLst>
    <p:sldId id="280" r:id="rId2"/>
    <p:sldId id="381" r:id="rId3"/>
    <p:sldId id="350" r:id="rId4"/>
    <p:sldId id="351" r:id="rId5"/>
    <p:sldId id="364" r:id="rId6"/>
    <p:sldId id="352" r:id="rId7"/>
    <p:sldId id="268" r:id="rId8"/>
    <p:sldId id="266" r:id="rId9"/>
    <p:sldId id="258" r:id="rId10"/>
    <p:sldId id="259" r:id="rId11"/>
    <p:sldId id="260" r:id="rId12"/>
    <p:sldId id="264" r:id="rId13"/>
    <p:sldId id="265" r:id="rId14"/>
    <p:sldId id="269" r:id="rId15"/>
    <p:sldId id="366" r:id="rId16"/>
    <p:sldId id="270" r:id="rId17"/>
    <p:sldId id="272" r:id="rId18"/>
    <p:sldId id="278" r:id="rId19"/>
    <p:sldId id="279" r:id="rId20"/>
    <p:sldId id="368" r:id="rId21"/>
    <p:sldId id="373" r:id="rId22"/>
    <p:sldId id="273" r:id="rId23"/>
    <p:sldId id="274" r:id="rId24"/>
    <p:sldId id="353" r:id="rId25"/>
    <p:sldId id="301" r:id="rId26"/>
    <p:sldId id="302" r:id="rId27"/>
    <p:sldId id="276" r:id="rId28"/>
    <p:sldId id="277" r:id="rId29"/>
    <p:sldId id="346" r:id="rId30"/>
    <p:sldId id="271" r:id="rId31"/>
    <p:sldId id="281" r:id="rId32"/>
    <p:sldId id="282" r:id="rId33"/>
    <p:sldId id="283" r:id="rId34"/>
    <p:sldId id="374" r:id="rId35"/>
    <p:sldId id="284" r:id="rId36"/>
    <p:sldId id="285" r:id="rId37"/>
    <p:sldId id="286" r:id="rId38"/>
    <p:sldId id="287" r:id="rId39"/>
    <p:sldId id="356" r:id="rId40"/>
    <p:sldId id="345" r:id="rId41"/>
    <p:sldId id="357" r:id="rId42"/>
    <p:sldId id="288" r:id="rId43"/>
    <p:sldId id="375" r:id="rId44"/>
    <p:sldId id="294" r:id="rId45"/>
    <p:sldId id="295" r:id="rId46"/>
    <p:sldId id="298" r:id="rId47"/>
    <p:sldId id="371" r:id="rId48"/>
    <p:sldId id="299" r:id="rId49"/>
    <p:sldId id="300" r:id="rId50"/>
    <p:sldId id="372" r:id="rId51"/>
    <p:sldId id="347" r:id="rId52"/>
    <p:sldId id="304" r:id="rId53"/>
    <p:sldId id="377" r:id="rId54"/>
    <p:sldId id="378" r:id="rId55"/>
    <p:sldId id="380" r:id="rId56"/>
    <p:sldId id="383" r:id="rId57"/>
    <p:sldId id="382" r:id="rId58"/>
    <p:sldId id="307" r:id="rId59"/>
    <p:sldId id="309" r:id="rId60"/>
    <p:sldId id="310" r:id="rId61"/>
    <p:sldId id="361" r:id="rId62"/>
    <p:sldId id="312" r:id="rId63"/>
    <p:sldId id="362" r:id="rId64"/>
    <p:sldId id="311" r:id="rId65"/>
    <p:sldId id="314" r:id="rId66"/>
    <p:sldId id="316" r:id="rId67"/>
    <p:sldId id="354" r:id="rId68"/>
    <p:sldId id="355" r:id="rId69"/>
    <p:sldId id="315" r:id="rId70"/>
    <p:sldId id="317" r:id="rId71"/>
    <p:sldId id="358" r:id="rId72"/>
    <p:sldId id="318" r:id="rId73"/>
    <p:sldId id="359" r:id="rId74"/>
    <p:sldId id="332" r:id="rId75"/>
    <p:sldId id="360" r:id="rId76"/>
    <p:sldId id="319" r:id="rId77"/>
    <p:sldId id="333" r:id="rId78"/>
    <p:sldId id="320" r:id="rId79"/>
    <p:sldId id="323" r:id="rId80"/>
    <p:sldId id="326" r:id="rId81"/>
    <p:sldId id="321" r:id="rId82"/>
    <p:sldId id="322" r:id="rId83"/>
    <p:sldId id="369" r:id="rId84"/>
    <p:sldId id="324" r:id="rId85"/>
    <p:sldId id="325" r:id="rId86"/>
    <p:sldId id="327" r:id="rId87"/>
    <p:sldId id="328" r:id="rId88"/>
    <p:sldId id="329" r:id="rId89"/>
    <p:sldId id="370" r:id="rId90"/>
    <p:sldId id="334" r:id="rId91"/>
    <p:sldId id="335" r:id="rId92"/>
    <p:sldId id="336" r:id="rId93"/>
    <p:sldId id="337" r:id="rId94"/>
    <p:sldId id="338" r:id="rId95"/>
    <p:sldId id="339" r:id="rId96"/>
    <p:sldId id="330" r:id="rId97"/>
    <p:sldId id="340" r:id="rId98"/>
    <p:sldId id="341" r:id="rId99"/>
    <p:sldId id="376" r:id="rId1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308" autoAdjust="0"/>
    <p:restoredTop sz="74968" autoAdjust="0"/>
  </p:normalViewPr>
  <p:slideViewPr>
    <p:cSldViewPr>
      <p:cViewPr>
        <p:scale>
          <a:sx n="66" d="100"/>
          <a:sy n="66" d="100"/>
        </p:scale>
        <p:origin x="-1786" y="154"/>
      </p:cViewPr>
      <p:guideLst>
        <p:guide orient="horz" pos="2160"/>
        <p:guide pos="2880"/>
      </p:guideLst>
    </p:cSldViewPr>
  </p:slideViewPr>
  <p:outlineViewPr>
    <p:cViewPr>
      <p:scale>
        <a:sx n="33" d="100"/>
        <a:sy n="33" d="100"/>
      </p:scale>
      <p:origin x="0" y="6101"/>
    </p:cViewPr>
  </p:outlineViewPr>
  <p:notesTextViewPr>
    <p:cViewPr>
      <p:scale>
        <a:sx n="100" d="100"/>
        <a:sy n="100" d="100"/>
      </p:scale>
      <p:origin x="0" y="0"/>
    </p:cViewPr>
  </p:notesTextViewPr>
  <p:notesViewPr>
    <p:cSldViewPr>
      <p:cViewPr varScale="1">
        <p:scale>
          <a:sx n="63" d="100"/>
          <a:sy n="63" d="100"/>
        </p:scale>
        <p:origin x="-3192" y="-5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E18E44-F07F-4337-B342-6A95F1DE4844}" type="datetimeFigureOut">
              <a:rPr lang="en-AU" smtClean="0"/>
              <a:pPr/>
              <a:t>3/02/2012</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00C87A-E9B5-490D-A3C3-06DF9585FA64}" type="slidenum">
              <a:rPr lang="en-AU" smtClean="0"/>
              <a:pPr/>
              <a:t>‹#›</a:t>
            </a:fld>
            <a:endParaRPr lang="en-A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disclaimer</a:t>
            </a:r>
            <a:endParaRPr lang="en-AU" dirty="0"/>
          </a:p>
        </p:txBody>
      </p:sp>
      <p:sp>
        <p:nvSpPr>
          <p:cNvPr id="4" name="Slide Number Placeholder 3"/>
          <p:cNvSpPr>
            <a:spLocks noGrp="1"/>
          </p:cNvSpPr>
          <p:nvPr>
            <p:ph type="sldNum" sz="quarter" idx="10"/>
          </p:nvPr>
        </p:nvSpPr>
        <p:spPr/>
        <p:txBody>
          <a:bodyPr/>
          <a:lstStyle/>
          <a:p>
            <a:fld id="{9100C87A-E9B5-490D-A3C3-06DF9585FA64}" type="slidenum">
              <a:rPr lang="en-AU" smtClean="0"/>
              <a:pPr/>
              <a:t>3</a:t>
            </a:fld>
            <a:endParaRPr lang="en-A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100C87A-E9B5-490D-A3C3-06DF9585FA64}" type="slidenum">
              <a:rPr lang="en-AU" smtClean="0"/>
              <a:pPr/>
              <a:t>14</a:t>
            </a:fld>
            <a:endParaRPr lang="en-A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Tap root goes down 12-100metres ... Rich in trace elements... First 3 weeks of growth... The root grows 10x faster that the stem</a:t>
            </a:r>
          </a:p>
          <a:p>
            <a:r>
              <a:rPr lang="en-AU" dirty="0" smtClean="0"/>
              <a:t>Father</a:t>
            </a:r>
            <a:r>
              <a:rPr lang="en-AU" baseline="0" dirty="0" smtClean="0"/>
              <a:t> of all foods ...Arabs</a:t>
            </a:r>
          </a:p>
          <a:p>
            <a:r>
              <a:rPr lang="en-AU" baseline="0" dirty="0" smtClean="0"/>
              <a:t>Family in Nazi concentration camp.. Ate a few leaves a day maintaining health while those around suffered malnutrition</a:t>
            </a:r>
          </a:p>
          <a:p>
            <a:r>
              <a:rPr lang="en-AU" dirty="0" smtClean="0"/>
              <a:t>Extremely rich in calcium... Will repair tooth damage and strengthen structure of teeth</a:t>
            </a:r>
          </a:p>
          <a:p>
            <a:r>
              <a:rPr lang="en-AU" baseline="0" dirty="0" smtClean="0"/>
              <a:t>Regulates Hormones – balances either high </a:t>
            </a:r>
            <a:r>
              <a:rPr lang="en-AU" baseline="0" dirty="0" err="1" smtClean="0"/>
              <a:t>estrogen</a:t>
            </a:r>
            <a:r>
              <a:rPr lang="en-AU" baseline="0" dirty="0" smtClean="0"/>
              <a:t> or low </a:t>
            </a:r>
            <a:r>
              <a:rPr lang="en-AU" baseline="0" dirty="0" err="1" smtClean="0"/>
              <a:t>estrogen</a:t>
            </a:r>
            <a:endParaRPr lang="en-AU" baseline="0" dirty="0" smtClean="0"/>
          </a:p>
          <a:p>
            <a:r>
              <a:rPr lang="en-AU" baseline="0" dirty="0" smtClean="0"/>
              <a:t>Blood vessels... Dissipates bruising, stops hardening of the arteries</a:t>
            </a:r>
          </a:p>
          <a:p>
            <a:r>
              <a:rPr lang="en-AU" baseline="0" dirty="0" smtClean="0"/>
              <a:t>Helps digestion</a:t>
            </a:r>
          </a:p>
          <a:p>
            <a:endParaRPr lang="en-AU" baseline="0" dirty="0" smtClean="0"/>
          </a:p>
          <a:p>
            <a:endParaRPr lang="en-AU" baseline="0" dirty="0" smtClean="0"/>
          </a:p>
          <a:p>
            <a:endParaRPr lang="en-AU" baseline="0" dirty="0" smtClean="0"/>
          </a:p>
          <a:p>
            <a:endParaRPr lang="en-AU" dirty="0"/>
          </a:p>
        </p:txBody>
      </p:sp>
      <p:sp>
        <p:nvSpPr>
          <p:cNvPr id="4" name="Slide Number Placeholder 3"/>
          <p:cNvSpPr>
            <a:spLocks noGrp="1"/>
          </p:cNvSpPr>
          <p:nvPr>
            <p:ph type="sldNum" sz="quarter" idx="10"/>
          </p:nvPr>
        </p:nvSpPr>
        <p:spPr/>
        <p:txBody>
          <a:bodyPr/>
          <a:lstStyle/>
          <a:p>
            <a:fld id="{9100C87A-E9B5-490D-A3C3-06DF9585FA64}" type="slidenum">
              <a:rPr lang="en-AU" smtClean="0"/>
              <a:pPr/>
              <a:t>15</a:t>
            </a:fld>
            <a:endParaRPr lang="en-A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Tap root goes down 12-100metres ... Rich in trace elements... First 3 weeks of growth... The root grows 10x faster that the stem</a:t>
            </a:r>
          </a:p>
          <a:p>
            <a:r>
              <a:rPr lang="en-AU" dirty="0" smtClean="0"/>
              <a:t>Father</a:t>
            </a:r>
            <a:r>
              <a:rPr lang="en-AU" baseline="0" dirty="0" smtClean="0"/>
              <a:t> of all foods ...Arabs</a:t>
            </a:r>
          </a:p>
          <a:p>
            <a:r>
              <a:rPr lang="en-AU" baseline="0" dirty="0" smtClean="0"/>
              <a:t>Family in Nazi concentration camp.. Ate a few leaves a day maintaining health while those around suffered malnutrition</a:t>
            </a:r>
          </a:p>
          <a:p>
            <a:r>
              <a:rPr lang="en-AU" baseline="0" dirty="0" smtClean="0"/>
              <a:t>Regulates Hormones – balances either high </a:t>
            </a:r>
            <a:r>
              <a:rPr lang="en-AU" baseline="0" dirty="0" err="1" smtClean="0"/>
              <a:t>estrogen</a:t>
            </a:r>
            <a:r>
              <a:rPr lang="en-AU" baseline="0" dirty="0" smtClean="0"/>
              <a:t> or low </a:t>
            </a:r>
            <a:r>
              <a:rPr lang="en-AU" baseline="0" dirty="0" err="1" smtClean="0"/>
              <a:t>estrogen</a:t>
            </a:r>
            <a:endParaRPr lang="en-AU" baseline="0" dirty="0" smtClean="0"/>
          </a:p>
          <a:p>
            <a:r>
              <a:rPr lang="en-AU" baseline="0" dirty="0" smtClean="0"/>
              <a:t>Blood vessels... Dissipates bruising, stops hardening of the arteries</a:t>
            </a:r>
          </a:p>
          <a:p>
            <a:r>
              <a:rPr lang="en-AU" baseline="0" dirty="0" smtClean="0"/>
              <a:t>Helps digestion</a:t>
            </a:r>
          </a:p>
          <a:p>
            <a:endParaRPr lang="en-AU" baseline="0" dirty="0" smtClean="0"/>
          </a:p>
          <a:p>
            <a:endParaRPr lang="en-AU" baseline="0" dirty="0" smtClean="0"/>
          </a:p>
          <a:p>
            <a:endParaRPr lang="en-AU" baseline="0" dirty="0" smtClean="0"/>
          </a:p>
          <a:p>
            <a:endParaRPr lang="en-AU" dirty="0"/>
          </a:p>
        </p:txBody>
      </p:sp>
      <p:sp>
        <p:nvSpPr>
          <p:cNvPr id="4" name="Slide Number Placeholder 3"/>
          <p:cNvSpPr>
            <a:spLocks noGrp="1"/>
          </p:cNvSpPr>
          <p:nvPr>
            <p:ph type="sldNum" sz="quarter" idx="10"/>
          </p:nvPr>
        </p:nvSpPr>
        <p:spPr/>
        <p:txBody>
          <a:bodyPr/>
          <a:lstStyle/>
          <a:p>
            <a:fld id="{9100C87A-E9B5-490D-A3C3-06DF9585FA64}" type="slidenum">
              <a:rPr lang="en-AU" smtClean="0"/>
              <a:pPr/>
              <a:t>16</a:t>
            </a:fld>
            <a:endParaRPr lang="en-A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baseline="0" dirty="0" smtClean="0"/>
              <a:t>Protein content.... Higher than beef, milk, eggs</a:t>
            </a:r>
          </a:p>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smtClean="0"/>
              <a:t>It contains vitamin D and lots of other vitamins, B12 found in sprouts.... B12 is heat sensitive so it is lost in cooking (raw meat? Who eats raw meat?)</a:t>
            </a:r>
          </a:p>
          <a:p>
            <a:r>
              <a:rPr lang="en-AU" baseline="0" dirty="0" smtClean="0"/>
              <a:t>After childbirth shortens bleeding time</a:t>
            </a:r>
          </a:p>
        </p:txBody>
      </p:sp>
      <p:sp>
        <p:nvSpPr>
          <p:cNvPr id="4" name="Slide Number Placeholder 3"/>
          <p:cNvSpPr>
            <a:spLocks noGrp="1"/>
          </p:cNvSpPr>
          <p:nvPr>
            <p:ph type="sldNum" sz="quarter" idx="10"/>
          </p:nvPr>
        </p:nvSpPr>
        <p:spPr/>
        <p:txBody>
          <a:bodyPr/>
          <a:lstStyle/>
          <a:p>
            <a:fld id="{9100C87A-E9B5-490D-A3C3-06DF9585FA64}" type="slidenum">
              <a:rPr lang="en-AU" smtClean="0"/>
              <a:pPr/>
              <a:t>17</a:t>
            </a:fld>
            <a:endParaRPr lang="en-A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100C87A-E9B5-490D-A3C3-06DF9585FA64}" type="slidenum">
              <a:rPr lang="en-AU" smtClean="0"/>
              <a:pPr/>
              <a:t>18</a:t>
            </a:fld>
            <a:endParaRPr lang="en-A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Great herb.. undervalued</a:t>
            </a:r>
          </a:p>
          <a:p>
            <a:r>
              <a:rPr lang="en-AU" dirty="0" smtClean="0"/>
              <a:t>Painful sting</a:t>
            </a:r>
          </a:p>
          <a:p>
            <a:r>
              <a:rPr lang="en-AU" dirty="0" smtClean="0"/>
              <a:t>Good during</a:t>
            </a:r>
            <a:r>
              <a:rPr lang="en-AU" baseline="0" dirty="0" smtClean="0"/>
              <a:t> menstruation, </a:t>
            </a:r>
            <a:r>
              <a:rPr lang="en-AU" dirty="0" smtClean="0"/>
              <a:t>Not for HBP</a:t>
            </a:r>
            <a:endParaRPr lang="en-AU" dirty="0"/>
          </a:p>
        </p:txBody>
      </p:sp>
      <p:sp>
        <p:nvSpPr>
          <p:cNvPr id="4" name="Slide Number Placeholder 3"/>
          <p:cNvSpPr>
            <a:spLocks noGrp="1"/>
          </p:cNvSpPr>
          <p:nvPr>
            <p:ph type="sldNum" sz="quarter" idx="10"/>
          </p:nvPr>
        </p:nvSpPr>
        <p:spPr/>
        <p:txBody>
          <a:bodyPr/>
          <a:lstStyle/>
          <a:p>
            <a:fld id="{9100C87A-E9B5-490D-A3C3-06DF9585FA64}" type="slidenum">
              <a:rPr lang="en-AU" smtClean="0"/>
              <a:pPr/>
              <a:t>19</a:t>
            </a:fld>
            <a:endParaRPr lang="en-A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Great herb.. undervalued</a:t>
            </a:r>
          </a:p>
          <a:p>
            <a:r>
              <a:rPr lang="en-AU" dirty="0" smtClean="0"/>
              <a:t>Painful sting</a:t>
            </a:r>
          </a:p>
          <a:p>
            <a:r>
              <a:rPr lang="en-AU" dirty="0" smtClean="0"/>
              <a:t>Good during</a:t>
            </a:r>
            <a:r>
              <a:rPr lang="en-AU" baseline="0" dirty="0" smtClean="0"/>
              <a:t> menstruation, </a:t>
            </a:r>
            <a:r>
              <a:rPr lang="en-AU" dirty="0" smtClean="0"/>
              <a:t>Not for HBP</a:t>
            </a:r>
            <a:endParaRPr lang="en-AU" dirty="0"/>
          </a:p>
        </p:txBody>
      </p:sp>
      <p:sp>
        <p:nvSpPr>
          <p:cNvPr id="4" name="Slide Number Placeholder 3"/>
          <p:cNvSpPr>
            <a:spLocks noGrp="1"/>
          </p:cNvSpPr>
          <p:nvPr>
            <p:ph type="sldNum" sz="quarter" idx="10"/>
          </p:nvPr>
        </p:nvSpPr>
        <p:spPr/>
        <p:txBody>
          <a:bodyPr/>
          <a:lstStyle/>
          <a:p>
            <a:fld id="{9100C87A-E9B5-490D-A3C3-06DF9585FA64}" type="slidenum">
              <a:rPr lang="en-AU" smtClean="0"/>
              <a:pPr/>
              <a:t>20</a:t>
            </a:fld>
            <a:endParaRPr lang="en-A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Great herb.. undervalued</a:t>
            </a:r>
          </a:p>
          <a:p>
            <a:r>
              <a:rPr lang="en-AU" dirty="0" smtClean="0"/>
              <a:t>Painful sting</a:t>
            </a:r>
          </a:p>
          <a:p>
            <a:r>
              <a:rPr lang="en-AU" dirty="0" smtClean="0"/>
              <a:t>Good during</a:t>
            </a:r>
            <a:r>
              <a:rPr lang="en-AU" baseline="0" dirty="0" smtClean="0"/>
              <a:t> menstruation, </a:t>
            </a:r>
            <a:r>
              <a:rPr lang="en-AU" dirty="0" smtClean="0"/>
              <a:t>Not for HBP</a:t>
            </a:r>
            <a:endParaRPr lang="en-AU" dirty="0"/>
          </a:p>
        </p:txBody>
      </p:sp>
      <p:sp>
        <p:nvSpPr>
          <p:cNvPr id="4" name="Slide Number Placeholder 3"/>
          <p:cNvSpPr>
            <a:spLocks noGrp="1"/>
          </p:cNvSpPr>
          <p:nvPr>
            <p:ph type="sldNum" sz="quarter" idx="10"/>
          </p:nvPr>
        </p:nvSpPr>
        <p:spPr/>
        <p:txBody>
          <a:bodyPr/>
          <a:lstStyle/>
          <a:p>
            <a:fld id="{9100C87A-E9B5-490D-A3C3-06DF9585FA64}" type="slidenum">
              <a:rPr lang="en-AU" smtClean="0"/>
              <a:pPr/>
              <a:t>21</a:t>
            </a:fld>
            <a:endParaRPr lang="en-A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100C87A-E9B5-490D-A3C3-06DF9585FA64}" type="slidenum">
              <a:rPr lang="en-AU" smtClean="0"/>
              <a:pPr/>
              <a:t>22</a:t>
            </a:fld>
            <a:endParaRPr lang="en-A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100C87A-E9B5-490D-A3C3-06DF9585FA64}" type="slidenum">
              <a:rPr lang="en-AU" smtClean="0"/>
              <a:pPr/>
              <a:t>23</a:t>
            </a:fld>
            <a:endParaRPr lang="en-A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There are many </a:t>
            </a:r>
            <a:r>
              <a:rPr lang="en-AU" dirty="0" err="1" smtClean="0"/>
              <a:t>phytochemicals</a:t>
            </a:r>
            <a:r>
              <a:rPr lang="en-AU" dirty="0" smtClean="0"/>
              <a:t> and each works differently. These are some possible actions: </a:t>
            </a:r>
            <a:endParaRPr lang="en-AU" dirty="0"/>
          </a:p>
        </p:txBody>
      </p:sp>
      <p:sp>
        <p:nvSpPr>
          <p:cNvPr id="4" name="Slide Number Placeholder 3"/>
          <p:cNvSpPr>
            <a:spLocks noGrp="1"/>
          </p:cNvSpPr>
          <p:nvPr>
            <p:ph type="sldNum" sz="quarter" idx="10"/>
          </p:nvPr>
        </p:nvSpPr>
        <p:spPr/>
        <p:txBody>
          <a:bodyPr/>
          <a:lstStyle/>
          <a:p>
            <a:fld id="{9100C87A-E9B5-490D-A3C3-06DF9585FA64}" type="slidenum">
              <a:rPr lang="en-AU" smtClean="0"/>
              <a:pPr/>
              <a:t>4</a:t>
            </a:fld>
            <a:endParaRPr lang="en-A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100C87A-E9B5-490D-A3C3-06DF9585FA64}" type="slidenum">
              <a:rPr lang="en-AU" smtClean="0"/>
              <a:pPr/>
              <a:t>24</a:t>
            </a:fld>
            <a:endParaRPr lang="en-A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100C87A-E9B5-490D-A3C3-06DF9585FA64}" type="slidenum">
              <a:rPr lang="en-AU" smtClean="0"/>
              <a:pPr/>
              <a:t>25</a:t>
            </a:fld>
            <a:endParaRPr lang="en-A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100C87A-E9B5-490D-A3C3-06DF9585FA64}" type="slidenum">
              <a:rPr lang="en-AU" smtClean="0"/>
              <a:pPr/>
              <a:t>26</a:t>
            </a:fld>
            <a:endParaRPr lang="en-A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Hard winters... Canned foods, any foods stored, beans, wheat</a:t>
            </a:r>
            <a:r>
              <a:rPr lang="en-AU" baseline="0" dirty="0" smtClean="0"/>
              <a:t> etc  ...</a:t>
            </a:r>
            <a:r>
              <a:rPr lang="en-AU" dirty="0" smtClean="0"/>
              <a:t> Shoots, give liver a spring clean</a:t>
            </a:r>
          </a:p>
          <a:p>
            <a:r>
              <a:rPr lang="en-AU" dirty="0" smtClean="0"/>
              <a:t>thought to be used</a:t>
            </a:r>
            <a:r>
              <a:rPr lang="en-AU" baseline="0" dirty="0" smtClean="0"/>
              <a:t> at </a:t>
            </a:r>
            <a:r>
              <a:rPr lang="en-AU" baseline="0" dirty="0" err="1" smtClean="0"/>
              <a:t>passover</a:t>
            </a:r>
            <a:endParaRPr lang="en-AU" baseline="0" dirty="0" smtClean="0"/>
          </a:p>
          <a:p>
            <a:r>
              <a:rPr lang="en-AU" baseline="0" dirty="0" smtClean="0"/>
              <a:t>Eat 5 stems a day for 2 weeks</a:t>
            </a:r>
          </a:p>
          <a:p>
            <a:r>
              <a:rPr lang="en-AU" baseline="0" dirty="0" smtClean="0"/>
              <a:t>Can be cooked... Reduces nutrition</a:t>
            </a:r>
          </a:p>
          <a:p>
            <a:r>
              <a:rPr lang="en-AU" baseline="0" dirty="0" smtClean="0"/>
              <a:t>Highest nutritive content in roots in Autumn</a:t>
            </a:r>
          </a:p>
          <a:p>
            <a:r>
              <a:rPr lang="en-AU" baseline="0" dirty="0" smtClean="0"/>
              <a:t>Bed wetting.. Eliminates toxins from body via the kidneys</a:t>
            </a:r>
            <a:endParaRPr lang="en-AU" dirty="0"/>
          </a:p>
        </p:txBody>
      </p:sp>
      <p:sp>
        <p:nvSpPr>
          <p:cNvPr id="4" name="Slide Number Placeholder 3"/>
          <p:cNvSpPr>
            <a:spLocks noGrp="1"/>
          </p:cNvSpPr>
          <p:nvPr>
            <p:ph type="sldNum" sz="quarter" idx="10"/>
          </p:nvPr>
        </p:nvSpPr>
        <p:spPr/>
        <p:txBody>
          <a:bodyPr/>
          <a:lstStyle/>
          <a:p>
            <a:fld id="{9100C87A-E9B5-490D-A3C3-06DF9585FA64}" type="slidenum">
              <a:rPr lang="en-AU" smtClean="0"/>
              <a:pPr/>
              <a:t>27</a:t>
            </a:fld>
            <a:endParaRPr lang="en-A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Blood sugar, works on pancreas</a:t>
            </a:r>
          </a:p>
          <a:p>
            <a:endParaRPr lang="en-AU" dirty="0" smtClean="0"/>
          </a:p>
          <a:p>
            <a:r>
              <a:rPr lang="en-AU" dirty="0" smtClean="0"/>
              <a:t>Liver Dr Sparks (1900).. An old nurse told him how to help his</a:t>
            </a:r>
            <a:r>
              <a:rPr lang="en-AU" baseline="0" dirty="0" smtClean="0"/>
              <a:t> liver complaint... Found it worked</a:t>
            </a:r>
            <a:endParaRPr lang="en-AU" dirty="0"/>
          </a:p>
        </p:txBody>
      </p:sp>
      <p:sp>
        <p:nvSpPr>
          <p:cNvPr id="4" name="Slide Number Placeholder 3"/>
          <p:cNvSpPr>
            <a:spLocks noGrp="1"/>
          </p:cNvSpPr>
          <p:nvPr>
            <p:ph type="sldNum" sz="quarter" idx="10"/>
          </p:nvPr>
        </p:nvSpPr>
        <p:spPr/>
        <p:txBody>
          <a:bodyPr/>
          <a:lstStyle/>
          <a:p>
            <a:fld id="{9100C87A-E9B5-490D-A3C3-06DF9585FA64}" type="slidenum">
              <a:rPr lang="en-AU" smtClean="0"/>
              <a:pPr/>
              <a:t>28</a:t>
            </a:fld>
            <a:endParaRPr lang="en-A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100C87A-E9B5-490D-A3C3-06DF9585FA64}" type="slidenum">
              <a:rPr lang="en-AU" smtClean="0"/>
              <a:pPr/>
              <a:t>29</a:t>
            </a:fld>
            <a:endParaRPr lang="en-A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100C87A-E9B5-490D-A3C3-06DF9585FA64}" type="slidenum">
              <a:rPr lang="en-AU" smtClean="0"/>
              <a:pPr/>
              <a:t>30</a:t>
            </a:fld>
            <a:endParaRPr lang="en-A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100C87A-E9B5-490D-A3C3-06DF9585FA64}" type="slidenum">
              <a:rPr lang="en-AU" smtClean="0"/>
              <a:pPr/>
              <a:t>31</a:t>
            </a:fld>
            <a:endParaRPr lang="en-A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100C87A-E9B5-490D-A3C3-06DF9585FA64}" type="slidenum">
              <a:rPr lang="en-AU" smtClean="0"/>
              <a:pPr/>
              <a:t>32</a:t>
            </a:fld>
            <a:endParaRPr lang="en-A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Evidence of </a:t>
            </a:r>
            <a:r>
              <a:rPr lang="en-AU" dirty="0" err="1" smtClean="0"/>
              <a:t>phytochemicals</a:t>
            </a:r>
            <a:r>
              <a:rPr lang="en-AU" dirty="0" smtClean="0"/>
              <a:t> and alkaloid (plant chemical containing nitrogen) content may distinguish it as a wonder herb of the 21</a:t>
            </a:r>
            <a:r>
              <a:rPr lang="en-AU" baseline="30000" dirty="0" smtClean="0"/>
              <a:t>st</a:t>
            </a:r>
            <a:r>
              <a:rPr lang="en-AU" dirty="0" smtClean="0"/>
              <a:t> century</a:t>
            </a:r>
            <a:endParaRPr lang="en-AU" dirty="0"/>
          </a:p>
        </p:txBody>
      </p:sp>
      <p:sp>
        <p:nvSpPr>
          <p:cNvPr id="4" name="Slide Number Placeholder 3"/>
          <p:cNvSpPr>
            <a:spLocks noGrp="1"/>
          </p:cNvSpPr>
          <p:nvPr>
            <p:ph type="sldNum" sz="quarter" idx="10"/>
          </p:nvPr>
        </p:nvSpPr>
        <p:spPr/>
        <p:txBody>
          <a:bodyPr/>
          <a:lstStyle/>
          <a:p>
            <a:fld id="{9100C87A-E9B5-490D-A3C3-06DF9585FA64}" type="slidenum">
              <a:rPr lang="en-AU" smtClean="0"/>
              <a:pPr/>
              <a:t>33</a:t>
            </a:fld>
            <a:endParaRPr lang="en-A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There are many </a:t>
            </a:r>
            <a:r>
              <a:rPr lang="en-AU" dirty="0" err="1" smtClean="0"/>
              <a:t>phytochemicals</a:t>
            </a:r>
            <a:r>
              <a:rPr lang="en-AU" dirty="0" smtClean="0"/>
              <a:t> and each works differently. These are some possible actions: </a:t>
            </a:r>
            <a:endParaRPr lang="en-AU" dirty="0"/>
          </a:p>
        </p:txBody>
      </p:sp>
      <p:sp>
        <p:nvSpPr>
          <p:cNvPr id="4" name="Slide Number Placeholder 3"/>
          <p:cNvSpPr>
            <a:spLocks noGrp="1"/>
          </p:cNvSpPr>
          <p:nvPr>
            <p:ph type="sldNum" sz="quarter" idx="10"/>
          </p:nvPr>
        </p:nvSpPr>
        <p:spPr/>
        <p:txBody>
          <a:bodyPr/>
          <a:lstStyle/>
          <a:p>
            <a:fld id="{9100C87A-E9B5-490D-A3C3-06DF9585FA64}" type="slidenum">
              <a:rPr lang="en-AU" smtClean="0"/>
              <a:pPr/>
              <a:t>5</a:t>
            </a:fld>
            <a:endParaRPr lang="en-A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Evidence of </a:t>
            </a:r>
            <a:r>
              <a:rPr lang="en-AU" dirty="0" err="1" smtClean="0"/>
              <a:t>phytochemicals</a:t>
            </a:r>
            <a:r>
              <a:rPr lang="en-AU" dirty="0" smtClean="0"/>
              <a:t> and alkaloid (plant chemical containing nitrogen) content may distinguish it as a wonder herb of the 21</a:t>
            </a:r>
            <a:r>
              <a:rPr lang="en-AU" baseline="30000" dirty="0" smtClean="0"/>
              <a:t>st</a:t>
            </a:r>
            <a:r>
              <a:rPr lang="en-AU" dirty="0" smtClean="0"/>
              <a:t> century</a:t>
            </a:r>
            <a:endParaRPr lang="en-AU" dirty="0"/>
          </a:p>
        </p:txBody>
      </p:sp>
      <p:sp>
        <p:nvSpPr>
          <p:cNvPr id="4" name="Slide Number Placeholder 3"/>
          <p:cNvSpPr>
            <a:spLocks noGrp="1"/>
          </p:cNvSpPr>
          <p:nvPr>
            <p:ph type="sldNum" sz="quarter" idx="10"/>
          </p:nvPr>
        </p:nvSpPr>
        <p:spPr/>
        <p:txBody>
          <a:bodyPr/>
          <a:lstStyle/>
          <a:p>
            <a:fld id="{9100C87A-E9B5-490D-A3C3-06DF9585FA64}" type="slidenum">
              <a:rPr lang="en-AU" smtClean="0"/>
              <a:pPr/>
              <a:t>34</a:t>
            </a:fld>
            <a:endParaRPr lang="en-A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100C87A-E9B5-490D-A3C3-06DF9585FA64}" type="slidenum">
              <a:rPr lang="en-AU" smtClean="0"/>
              <a:pPr/>
              <a:t>35</a:t>
            </a:fld>
            <a:endParaRPr lang="en-A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People who are under extreme stress</a:t>
            </a:r>
            <a:r>
              <a:rPr lang="en-AU" baseline="0" dirty="0" smtClean="0"/>
              <a:t> cause the adrenals to be overworked. In today’s world we can this </a:t>
            </a:r>
            <a:r>
              <a:rPr lang="en-AU" baseline="0" dirty="0" err="1" smtClean="0"/>
              <a:t>hypoglycemia</a:t>
            </a:r>
            <a:r>
              <a:rPr lang="en-AU" baseline="0" dirty="0" smtClean="0"/>
              <a:t>.</a:t>
            </a:r>
          </a:p>
          <a:p>
            <a:r>
              <a:rPr lang="en-AU" baseline="0" dirty="0" smtClean="0"/>
              <a:t>High sugar intake leaches B vitamins and calcium causes us inability to handle stress.</a:t>
            </a:r>
          </a:p>
          <a:p>
            <a:r>
              <a:rPr lang="en-AU" baseline="0" dirty="0" err="1" smtClean="0"/>
              <a:t>Licorice</a:t>
            </a:r>
            <a:r>
              <a:rPr lang="en-AU" baseline="0" dirty="0" smtClean="0"/>
              <a:t> builds endurance, rebuilds adrenals (along with Hawthorn Berries)</a:t>
            </a:r>
          </a:p>
          <a:p>
            <a:r>
              <a:rPr lang="en-AU" baseline="0" dirty="0" smtClean="0"/>
              <a:t>50x sweeter than sugar</a:t>
            </a:r>
          </a:p>
          <a:p>
            <a:endParaRPr lang="en-AU" baseline="0" dirty="0" smtClean="0"/>
          </a:p>
          <a:p>
            <a:r>
              <a:rPr lang="en-AU" baseline="0" dirty="0" smtClean="0"/>
              <a:t>Liver... Blood cleanser</a:t>
            </a:r>
          </a:p>
          <a:p>
            <a:endParaRPr lang="en-AU" baseline="0" dirty="0" smtClean="0"/>
          </a:p>
          <a:p>
            <a:r>
              <a:rPr lang="en-AU" baseline="0" dirty="0" smtClean="0"/>
              <a:t>Dark circle under eyes</a:t>
            </a:r>
            <a:endParaRPr lang="en-AU" dirty="0"/>
          </a:p>
        </p:txBody>
      </p:sp>
      <p:sp>
        <p:nvSpPr>
          <p:cNvPr id="4" name="Slide Number Placeholder 3"/>
          <p:cNvSpPr>
            <a:spLocks noGrp="1"/>
          </p:cNvSpPr>
          <p:nvPr>
            <p:ph type="sldNum" sz="quarter" idx="10"/>
          </p:nvPr>
        </p:nvSpPr>
        <p:spPr/>
        <p:txBody>
          <a:bodyPr/>
          <a:lstStyle/>
          <a:p>
            <a:fld id="{9100C87A-E9B5-490D-A3C3-06DF9585FA64}" type="slidenum">
              <a:rPr lang="en-AU" smtClean="0"/>
              <a:pPr/>
              <a:t>36</a:t>
            </a:fld>
            <a:endParaRPr lang="en-A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9100C87A-E9B5-490D-A3C3-06DF9585FA64}" type="slidenum">
              <a:rPr lang="en-AU" smtClean="0"/>
              <a:pPr/>
              <a:t>37</a:t>
            </a:fld>
            <a:endParaRPr lang="en-A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Alexander the Great ... Army... Used chewed </a:t>
            </a:r>
            <a:r>
              <a:rPr lang="en-AU" dirty="0" err="1" smtClean="0"/>
              <a:t>licorice</a:t>
            </a:r>
            <a:r>
              <a:rPr lang="en-AU" dirty="0" smtClean="0"/>
              <a:t> root</a:t>
            </a:r>
          </a:p>
          <a:p>
            <a:r>
              <a:rPr lang="en-AU" dirty="0" smtClean="0"/>
              <a:t>Bronchitis, added to cough medicine</a:t>
            </a:r>
            <a:endParaRPr lang="en-AU" dirty="0"/>
          </a:p>
        </p:txBody>
      </p:sp>
      <p:sp>
        <p:nvSpPr>
          <p:cNvPr id="4" name="Slide Number Placeholder 3"/>
          <p:cNvSpPr>
            <a:spLocks noGrp="1"/>
          </p:cNvSpPr>
          <p:nvPr>
            <p:ph type="sldNum" sz="quarter" idx="10"/>
          </p:nvPr>
        </p:nvSpPr>
        <p:spPr/>
        <p:txBody>
          <a:bodyPr/>
          <a:lstStyle/>
          <a:p>
            <a:fld id="{9100C87A-E9B5-490D-A3C3-06DF9585FA64}" type="slidenum">
              <a:rPr lang="en-AU" smtClean="0"/>
              <a:pPr/>
              <a:t>38</a:t>
            </a:fld>
            <a:endParaRPr lang="en-A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100C87A-E9B5-490D-A3C3-06DF9585FA64}" type="slidenum">
              <a:rPr lang="en-AU" smtClean="0"/>
              <a:pPr/>
              <a:t>39</a:t>
            </a:fld>
            <a:endParaRPr lang="en-AU"/>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100C87A-E9B5-490D-A3C3-06DF9585FA64}" type="slidenum">
              <a:rPr lang="en-AU" smtClean="0"/>
              <a:pPr/>
              <a:t>40</a:t>
            </a:fld>
            <a:endParaRPr lang="en-AU"/>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100C87A-E9B5-490D-A3C3-06DF9585FA64}" type="slidenum">
              <a:rPr lang="en-AU" smtClean="0"/>
              <a:pPr/>
              <a:t>41</a:t>
            </a:fld>
            <a:endParaRPr lang="en-AU"/>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Angina</a:t>
            </a:r>
            <a:r>
              <a:rPr lang="en-AU" baseline="0" dirty="0" smtClean="0"/>
              <a:t> – by improving blood circulation</a:t>
            </a:r>
          </a:p>
          <a:p>
            <a:r>
              <a:rPr lang="en-AU" baseline="0" dirty="0" smtClean="0"/>
              <a:t>Arrhythmias... Wireless technology,   ground your feet... Walk on bare earth</a:t>
            </a:r>
          </a:p>
          <a:p>
            <a:r>
              <a:rPr lang="en-AU" b="1" dirty="0" smtClean="0"/>
              <a:t>Calcium channel blockers, or calcium antagonists, treat a variety of conditions, such as high blood pressure, migraines and </a:t>
            </a:r>
            <a:r>
              <a:rPr lang="en-AU" b="1" dirty="0" err="1" smtClean="0"/>
              <a:t>Raynaud's</a:t>
            </a:r>
            <a:r>
              <a:rPr lang="en-AU" b="1" dirty="0" smtClean="0"/>
              <a:t> disease. </a:t>
            </a:r>
          </a:p>
          <a:p>
            <a:r>
              <a:rPr lang="en-AU" dirty="0" smtClean="0"/>
              <a:t>Calcium channel blockers prevent calcium from entering cells of the heart and blood vessel walls, resulting in lower blood pressure. Calcium channel blockers, also called calcium antagonists, relax and widen blood vessels by affecting the muscle cells in the arterial walls. </a:t>
            </a:r>
          </a:p>
          <a:p>
            <a:r>
              <a:rPr lang="en-AU" dirty="0" smtClean="0"/>
              <a:t>Some calcium channel blockers have the added benefit of slowing your heart rate, which can further reduce blood pressure, relieve chest pain (angina) and control an irregular heartbeat. </a:t>
            </a:r>
          </a:p>
          <a:p>
            <a:endParaRPr lang="en-AU" dirty="0"/>
          </a:p>
        </p:txBody>
      </p:sp>
      <p:sp>
        <p:nvSpPr>
          <p:cNvPr id="4" name="Slide Number Placeholder 3"/>
          <p:cNvSpPr>
            <a:spLocks noGrp="1"/>
          </p:cNvSpPr>
          <p:nvPr>
            <p:ph type="sldNum" sz="quarter" idx="10"/>
          </p:nvPr>
        </p:nvSpPr>
        <p:spPr/>
        <p:txBody>
          <a:bodyPr/>
          <a:lstStyle/>
          <a:p>
            <a:fld id="{9100C87A-E9B5-490D-A3C3-06DF9585FA64}" type="slidenum">
              <a:rPr lang="en-AU" smtClean="0"/>
              <a:pPr/>
              <a:t>42</a:t>
            </a:fld>
            <a:endParaRPr lang="en-AU"/>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100C87A-E9B5-490D-A3C3-06DF9585FA64}" type="slidenum">
              <a:rPr lang="en-AU" smtClean="0"/>
              <a:pPr/>
              <a:t>43</a:t>
            </a:fld>
            <a:endParaRPr lang="en-A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9100C87A-E9B5-490D-A3C3-06DF9585FA64}" type="slidenum">
              <a:rPr lang="en-AU" smtClean="0"/>
              <a:pPr/>
              <a:t>7</a:t>
            </a:fld>
            <a:endParaRPr lang="en-AU"/>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100C87A-E9B5-490D-A3C3-06DF9585FA64}" type="slidenum">
              <a:rPr lang="en-AU" smtClean="0"/>
              <a:pPr/>
              <a:t>44</a:t>
            </a:fld>
            <a:endParaRPr lang="en-AU"/>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100C87A-E9B5-490D-A3C3-06DF9585FA64}" type="slidenum">
              <a:rPr lang="en-AU" smtClean="0"/>
              <a:pPr/>
              <a:t>45</a:t>
            </a:fld>
            <a:endParaRPr lang="en-AU"/>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100C87A-E9B5-490D-A3C3-06DF9585FA64}" type="slidenum">
              <a:rPr lang="en-AU" smtClean="0"/>
              <a:pPr/>
              <a:t>46</a:t>
            </a:fld>
            <a:endParaRPr lang="en-AU"/>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Caution... Can stimulate bile so effectively</a:t>
            </a:r>
            <a:r>
              <a:rPr lang="en-AU" baseline="0" dirty="0" smtClean="0"/>
              <a:t> the biliousness can result</a:t>
            </a:r>
            <a:endParaRPr lang="en-AU" dirty="0"/>
          </a:p>
        </p:txBody>
      </p:sp>
      <p:sp>
        <p:nvSpPr>
          <p:cNvPr id="4" name="Slide Number Placeholder 3"/>
          <p:cNvSpPr>
            <a:spLocks noGrp="1"/>
          </p:cNvSpPr>
          <p:nvPr>
            <p:ph type="sldNum" sz="quarter" idx="10"/>
          </p:nvPr>
        </p:nvSpPr>
        <p:spPr/>
        <p:txBody>
          <a:bodyPr/>
          <a:lstStyle/>
          <a:p>
            <a:fld id="{9100C87A-E9B5-490D-A3C3-06DF9585FA64}" type="slidenum">
              <a:rPr lang="en-AU" smtClean="0"/>
              <a:pPr/>
              <a:t>47</a:t>
            </a:fld>
            <a:endParaRPr lang="en-AU"/>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Caution... Can stimulate bile so effectively</a:t>
            </a:r>
            <a:r>
              <a:rPr lang="en-AU" baseline="0" dirty="0" smtClean="0"/>
              <a:t> the biliousness can result</a:t>
            </a:r>
            <a:endParaRPr lang="en-AU" dirty="0"/>
          </a:p>
        </p:txBody>
      </p:sp>
      <p:sp>
        <p:nvSpPr>
          <p:cNvPr id="4" name="Slide Number Placeholder 3"/>
          <p:cNvSpPr>
            <a:spLocks noGrp="1"/>
          </p:cNvSpPr>
          <p:nvPr>
            <p:ph type="sldNum" sz="quarter" idx="10"/>
          </p:nvPr>
        </p:nvSpPr>
        <p:spPr/>
        <p:txBody>
          <a:bodyPr/>
          <a:lstStyle/>
          <a:p>
            <a:fld id="{9100C87A-E9B5-490D-A3C3-06DF9585FA64}" type="slidenum">
              <a:rPr lang="en-AU" smtClean="0"/>
              <a:pPr/>
              <a:t>48</a:t>
            </a:fld>
            <a:endParaRPr lang="en-AU"/>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100C87A-E9B5-490D-A3C3-06DF9585FA64}" type="slidenum">
              <a:rPr lang="en-AU" smtClean="0"/>
              <a:pPr/>
              <a:t>49</a:t>
            </a:fld>
            <a:endParaRPr lang="en-AU"/>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100C87A-E9B5-490D-A3C3-06DF9585FA64}" type="slidenum">
              <a:rPr lang="en-AU" smtClean="0"/>
              <a:pPr/>
              <a:t>50</a:t>
            </a:fld>
            <a:endParaRPr lang="en-AU"/>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100C87A-E9B5-490D-A3C3-06DF9585FA64}" type="slidenum">
              <a:rPr lang="en-AU" smtClean="0"/>
              <a:pPr/>
              <a:t>51</a:t>
            </a:fld>
            <a:endParaRPr lang="en-AU"/>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Breast and ovarian cancers it binds to receptors in</a:t>
            </a:r>
            <a:r>
              <a:rPr lang="en-AU" baseline="0" dirty="0" smtClean="0"/>
              <a:t> breast and ovaries which stop the initiating of cancer cells</a:t>
            </a:r>
            <a:endParaRPr lang="en-AU" dirty="0"/>
          </a:p>
        </p:txBody>
      </p:sp>
      <p:sp>
        <p:nvSpPr>
          <p:cNvPr id="4" name="Slide Number Placeholder 3"/>
          <p:cNvSpPr>
            <a:spLocks noGrp="1"/>
          </p:cNvSpPr>
          <p:nvPr>
            <p:ph type="sldNum" sz="quarter" idx="10"/>
          </p:nvPr>
        </p:nvSpPr>
        <p:spPr/>
        <p:txBody>
          <a:bodyPr/>
          <a:lstStyle/>
          <a:p>
            <a:fld id="{9100C87A-E9B5-490D-A3C3-06DF9585FA64}" type="slidenum">
              <a:rPr lang="en-AU" smtClean="0"/>
              <a:pPr/>
              <a:t>52</a:t>
            </a:fld>
            <a:endParaRPr lang="en-AU"/>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100C87A-E9B5-490D-A3C3-06DF9585FA64}" type="slidenum">
              <a:rPr lang="en-AU" smtClean="0"/>
              <a:pPr/>
              <a:t>58</a:t>
            </a:fld>
            <a:endParaRPr lang="en-A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AU" dirty="0" smtClean="0"/>
              <a:t>The "Doctrine of Signatures" was popularized in the early 1600s by the writings of </a:t>
            </a:r>
            <a:r>
              <a:rPr lang="en-AU" dirty="0" err="1" smtClean="0"/>
              <a:t>Jakob</a:t>
            </a:r>
            <a:r>
              <a:rPr lang="en-AU" dirty="0" smtClean="0"/>
              <a:t> </a:t>
            </a:r>
            <a:r>
              <a:rPr lang="en-AU" dirty="0" err="1" smtClean="0"/>
              <a:t>Böhme</a:t>
            </a:r>
            <a:r>
              <a:rPr lang="en-AU" dirty="0" smtClean="0"/>
              <a:t> (1575-1624), a master shoemaker in the small town of </a:t>
            </a:r>
            <a:r>
              <a:rPr lang="en-AU" dirty="0" err="1" smtClean="0"/>
              <a:t>Görlitz</a:t>
            </a:r>
            <a:r>
              <a:rPr lang="en-AU" dirty="0" smtClean="0"/>
              <a:t>, Germany</a:t>
            </a:r>
          </a:p>
          <a:p>
            <a:r>
              <a:rPr lang="en-AU" dirty="0" smtClean="0"/>
              <a:t>walnuts were good for curing head ailments because "they have the perfect Signatures of the Head". </a:t>
            </a:r>
          </a:p>
          <a:p>
            <a:r>
              <a:rPr lang="en-AU" dirty="0" smtClean="0"/>
              <a:t>Regarding St. John’s </a:t>
            </a:r>
            <a:r>
              <a:rPr lang="en-AU" dirty="0" err="1" smtClean="0"/>
              <a:t>Wort</a:t>
            </a:r>
            <a:r>
              <a:rPr lang="en-AU" dirty="0" smtClean="0"/>
              <a:t> (</a:t>
            </a:r>
            <a:r>
              <a:rPr lang="en-AU" i="1" dirty="0" err="1" smtClean="0"/>
              <a:t>hypericum</a:t>
            </a:r>
            <a:r>
              <a:rPr lang="en-AU" dirty="0" smtClean="0"/>
              <a:t>), he said that, "the little holes whereof the leaves of Saint Johns </a:t>
            </a:r>
            <a:r>
              <a:rPr lang="en-AU" dirty="0" err="1" smtClean="0"/>
              <a:t>Wort</a:t>
            </a:r>
            <a:r>
              <a:rPr lang="en-AU" dirty="0" smtClean="0"/>
              <a:t> are full, does resemble all the pores of the skin and therefore it is profitable for all hurts and wounds that can happen thereunto." </a:t>
            </a:r>
          </a:p>
          <a:p>
            <a:r>
              <a:rPr lang="en-AU" dirty="0" smtClean="0"/>
              <a:t>And it is Nicholas Culpeper’s repeatedly reprinted "</a:t>
            </a:r>
            <a:r>
              <a:rPr lang="en-AU" i="1" dirty="0" smtClean="0"/>
              <a:t>Culpeper’s </a:t>
            </a:r>
            <a:r>
              <a:rPr lang="en-AU" i="1" dirty="0" err="1" smtClean="0"/>
              <a:t>Color</a:t>
            </a:r>
            <a:r>
              <a:rPr lang="en-AU" i="1" dirty="0" smtClean="0"/>
              <a:t> Herbal</a:t>
            </a:r>
            <a:r>
              <a:rPr lang="en-AU" dirty="0" smtClean="0"/>
              <a:t>" (I have the 1983 edition) that takes the Doctrine of Signatures as common knowledge. The influence of this book is where the Doctrine carries over into modern herbal lore. </a:t>
            </a:r>
          </a:p>
          <a:p>
            <a:r>
              <a:rPr lang="en-AU" dirty="0" smtClean="0"/>
              <a:t>To fully appreciate the significance of this Doctrine of Signatures, it is important to go back to Paracelsus. Underlying Paracelsus’ treatise was the premise that nature was itself a living organism which must be considered an expression of "the One Life" and that man and the universe are the same in their essential nature. It was Paracelsus who popularized the concept that the Creator has placed his seal on plants to indicate their medicinal uses. </a:t>
            </a:r>
          </a:p>
          <a:p>
            <a:r>
              <a:rPr lang="en-AU" dirty="0" smtClean="0"/>
              <a:t>When looking carefully at nature, Paracelsus noticed how the qualities of plants often reflected their appearance—that the seeds of skullcap, for example, resemble small skulls. The herb has been known to be effective in the treatment of brain and nervous system disorders. He also noticed that the hollow stalk of garlic resembles the windpipe, lending to its use for throat and bronchial problems. Due to his observations, Paracelsus believed the inner nature of plants may be discovered by their outer forms or "signatures." He applied this principle to food as well as medicine, remarking that "it is not in the quantity of food but in its quality that resides the Spirit of Life"—a belief familiar to those who choose to eat organic food while also being justifiably concerned over Genetically Modified substitutes that lack the "life force," or spirit.</a:t>
            </a:r>
          </a:p>
          <a:p>
            <a:r>
              <a:rPr lang="en-AU" dirty="0" smtClean="0"/>
              <a:t>According to Paracelsus, connecting to the essence of a plant is the gateway to its spirit or consciousness .</a:t>
            </a:r>
            <a:r>
              <a:rPr lang="en-AU" baseline="30000" dirty="0" smtClean="0"/>
              <a:t>1 </a:t>
            </a:r>
            <a:r>
              <a:rPr lang="en-AU" dirty="0" smtClean="0"/>
              <a:t>For the last several years, an email has been forwarded (to us, multiple times) that illustrates this concept with food and how God’s signature is inherent in the food we eat. Validation of this concept is now being proven scientifically through nutritional science. The content of the email speaks for itself: </a:t>
            </a:r>
          </a:p>
          <a:p>
            <a:r>
              <a:rPr lang="en-AU" dirty="0" smtClean="0"/>
              <a:t>[Quote] Whole food signatures </a:t>
            </a:r>
          </a:p>
          <a:p>
            <a:r>
              <a:rPr lang="en-AU" dirty="0" smtClean="0"/>
              <a:t>A stupendous insight of civilisations past has now been confirmed by today’s investigative, nutritional sciences. They have shown that what was once called "The Doctrine of Signatures" was astoundingly correct. </a:t>
            </a:r>
          </a:p>
          <a:p>
            <a:r>
              <a:rPr lang="en-AU" dirty="0" smtClean="0"/>
              <a:t>Referred to in the classical period of Rome as the "Law of Similarities" it is now called by scientists, "Teleological Nutritional Targeting." </a:t>
            </a:r>
          </a:p>
          <a:p>
            <a:r>
              <a:rPr lang="en-AU" dirty="0" smtClean="0"/>
              <a:t>It now contends that every whole food has a pattern that resembles a body organ or physiological function and that this pattern acts as a signal or sign as to the benefit the food provides the eater. </a:t>
            </a:r>
          </a:p>
          <a:p>
            <a:r>
              <a:rPr lang="en-AU" b="1" dirty="0" smtClean="0"/>
              <a:t>A sliced Carrot looks like the human eye. The pupil, iris and radiating lines look just like the human eye... and YES, science now shows carrots greatly enhance blood flow to and function of the eyes. </a:t>
            </a:r>
          </a:p>
          <a:p>
            <a:r>
              <a:rPr lang="en-AU" b="1" dirty="0" smtClean="0"/>
              <a:t>A Tomato has four chambers and is red. The heart has four chambers and is red. All of the research shows tomatoes are loaded with </a:t>
            </a:r>
            <a:r>
              <a:rPr lang="en-AU" b="1" dirty="0" err="1" smtClean="0"/>
              <a:t>lycopine</a:t>
            </a:r>
            <a:r>
              <a:rPr lang="en-AU" b="1" dirty="0" smtClean="0"/>
              <a:t> and are indeed pure heart and blood food. </a:t>
            </a:r>
          </a:p>
          <a:p>
            <a:r>
              <a:rPr lang="en-AU" b="1" dirty="0" smtClean="0"/>
              <a:t>Grapes hang in a cluster that has the shape of the heart. Each grape looks like a blood cell and all of the research today shows grapes are also profound heart and blood vitalizing food. </a:t>
            </a:r>
          </a:p>
          <a:p>
            <a:r>
              <a:rPr lang="en-AU" b="1" dirty="0" smtClean="0"/>
              <a:t>A Walnut looks like a little brain, a left and right hemisphere, upper cerebrums and lower cerebellums. Even the wrinkles or folds on the nut are just like the neo-cortex. We now know walnuts help develop more than three dozen </a:t>
            </a:r>
            <a:r>
              <a:rPr lang="en-AU" b="1" dirty="0" err="1" smtClean="0"/>
              <a:t>neuro</a:t>
            </a:r>
            <a:r>
              <a:rPr lang="en-AU" b="1" dirty="0" smtClean="0"/>
              <a:t>-transmitters for brain function. </a:t>
            </a:r>
          </a:p>
          <a:p>
            <a:r>
              <a:rPr lang="en-AU" b="1" dirty="0" smtClean="0"/>
              <a:t>Kidney beans actually heal and help maintain kidney function and yes, they look exactly like the human kidneys. </a:t>
            </a:r>
          </a:p>
          <a:p>
            <a:r>
              <a:rPr lang="en-AU" b="1" dirty="0" smtClean="0"/>
              <a:t>Celery, </a:t>
            </a:r>
            <a:r>
              <a:rPr lang="en-AU" b="1" dirty="0" err="1" smtClean="0"/>
              <a:t>bok</a:t>
            </a:r>
            <a:r>
              <a:rPr lang="en-AU" b="1" dirty="0" smtClean="0"/>
              <a:t> </a:t>
            </a:r>
            <a:r>
              <a:rPr lang="en-AU" b="1" dirty="0" err="1" smtClean="0"/>
              <a:t>choy</a:t>
            </a:r>
            <a:r>
              <a:rPr lang="en-AU" b="1" dirty="0" smtClean="0"/>
              <a:t>, rhubarb and many more look just like bones. These foods specifically target bone strength. Bones are 23 percent sodium and these foods are 23 percent sodium. If you don’t have enough sodium in your diet, the body pulls it from the bones, thus making them weak. These foods replenish the skeletal needs of the body. </a:t>
            </a:r>
          </a:p>
          <a:p>
            <a:r>
              <a:rPr lang="en-AU" b="1" dirty="0" smtClean="0"/>
              <a:t>Avocadoes, eggplant and pears target the health and function of the womb and cervix of the female—they look just like these organs. Today’s research shows that when a woman eats one avocado a week, it balances hormones, sheds unwanted birth weight, and prevents cervical cancers. And how profound is this? It takes exactly nine months to grow an avocado from blossom to ripened fruit. There are over 14,000 photolytic chemical constituents of nutrition in each one of these foods (modern science has only studied and named about 141 of them). </a:t>
            </a:r>
          </a:p>
          <a:p>
            <a:r>
              <a:rPr lang="en-AU" b="1" dirty="0" smtClean="0"/>
              <a:t>Figs are full of seeds and hang in twos when they grow. Figs increase the mobility of male sperm and increase the numbers of Sperm as well to overcome male sterility.</a:t>
            </a:r>
          </a:p>
          <a:p>
            <a:r>
              <a:rPr lang="en-AU" b="1" dirty="0" smtClean="0"/>
              <a:t>Sweet Potatoes look like the pancreas and actually balance the </a:t>
            </a:r>
            <a:r>
              <a:rPr lang="en-AU" b="1" dirty="0" err="1" smtClean="0"/>
              <a:t>glycemic</a:t>
            </a:r>
            <a:r>
              <a:rPr lang="en-AU" b="1" dirty="0" smtClean="0"/>
              <a:t> index of diabetics. </a:t>
            </a:r>
          </a:p>
          <a:p>
            <a:r>
              <a:rPr lang="en-AU" b="1" dirty="0" smtClean="0"/>
              <a:t>Olives assist the health and function of the ovaries </a:t>
            </a:r>
          </a:p>
          <a:p>
            <a:r>
              <a:rPr lang="en-AU" b="1" dirty="0" smtClean="0"/>
              <a:t>Oranges, Grapefruits, and other Citrus fruits look just like the mammary glands of the female and actually assist the health of the breasts and the movement of lymph in and out of the breasts. </a:t>
            </a:r>
          </a:p>
          <a:p>
            <a:r>
              <a:rPr lang="en-AU" b="1" dirty="0" smtClean="0"/>
              <a:t>Onions look like the body’s cells. Today’s research shows onions help clear waste materials from all of the body cells. They even produce tears which wash the epithelial layers of the eyes. </a:t>
            </a:r>
          </a:p>
          <a:p>
            <a:endParaRPr lang="en-AU" dirty="0"/>
          </a:p>
        </p:txBody>
      </p:sp>
      <p:sp>
        <p:nvSpPr>
          <p:cNvPr id="4" name="Slide Number Placeholder 3"/>
          <p:cNvSpPr>
            <a:spLocks noGrp="1"/>
          </p:cNvSpPr>
          <p:nvPr>
            <p:ph type="sldNum" sz="quarter" idx="10"/>
          </p:nvPr>
        </p:nvSpPr>
        <p:spPr/>
        <p:txBody>
          <a:bodyPr/>
          <a:lstStyle/>
          <a:p>
            <a:fld id="{9100C87A-E9B5-490D-A3C3-06DF9585FA64}" type="slidenum">
              <a:rPr lang="en-AU" smtClean="0"/>
              <a:pPr/>
              <a:t>9</a:t>
            </a:fld>
            <a:endParaRPr lang="en-AU"/>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100C87A-E9B5-490D-A3C3-06DF9585FA64}" type="slidenum">
              <a:rPr lang="en-AU" smtClean="0"/>
              <a:pPr/>
              <a:t>59</a:t>
            </a:fld>
            <a:endParaRPr lang="en-AU"/>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A Shrubby</a:t>
            </a:r>
            <a:r>
              <a:rPr lang="en-AU" baseline="0" dirty="0" smtClean="0"/>
              <a:t> perennial herb with leaves that are covered with transparent oil glands that look like holes.</a:t>
            </a:r>
          </a:p>
          <a:p>
            <a:r>
              <a:rPr lang="en-AU" baseline="0" dirty="0" smtClean="0"/>
              <a:t>Use the aerial parts, including flowers</a:t>
            </a:r>
          </a:p>
          <a:p>
            <a:r>
              <a:rPr lang="en-AU" baseline="0" dirty="0" err="1" smtClean="0"/>
              <a:t>Hypericin</a:t>
            </a:r>
            <a:r>
              <a:rPr lang="en-AU" baseline="0" dirty="0" smtClean="0"/>
              <a:t> content</a:t>
            </a:r>
            <a:endParaRPr lang="en-AU" dirty="0"/>
          </a:p>
        </p:txBody>
      </p:sp>
      <p:sp>
        <p:nvSpPr>
          <p:cNvPr id="4" name="Slide Number Placeholder 3"/>
          <p:cNvSpPr>
            <a:spLocks noGrp="1"/>
          </p:cNvSpPr>
          <p:nvPr>
            <p:ph type="sldNum" sz="quarter" idx="10"/>
          </p:nvPr>
        </p:nvSpPr>
        <p:spPr/>
        <p:txBody>
          <a:bodyPr/>
          <a:lstStyle/>
          <a:p>
            <a:fld id="{9100C87A-E9B5-490D-A3C3-06DF9585FA64}" type="slidenum">
              <a:rPr lang="en-AU" smtClean="0"/>
              <a:pPr/>
              <a:t>60</a:t>
            </a:fld>
            <a:endParaRPr lang="en-AU"/>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Protects heart strengthens cardio vascular system</a:t>
            </a:r>
            <a:endParaRPr lang="en-AU" dirty="0"/>
          </a:p>
        </p:txBody>
      </p:sp>
      <p:sp>
        <p:nvSpPr>
          <p:cNvPr id="4" name="Slide Number Placeholder 3"/>
          <p:cNvSpPr>
            <a:spLocks noGrp="1"/>
          </p:cNvSpPr>
          <p:nvPr>
            <p:ph type="sldNum" sz="quarter" idx="10"/>
          </p:nvPr>
        </p:nvSpPr>
        <p:spPr/>
        <p:txBody>
          <a:bodyPr/>
          <a:lstStyle/>
          <a:p>
            <a:fld id="{9100C87A-E9B5-490D-A3C3-06DF9585FA64}" type="slidenum">
              <a:rPr lang="en-AU" smtClean="0"/>
              <a:pPr/>
              <a:t>61</a:t>
            </a:fld>
            <a:endParaRPr lang="en-AU"/>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Serotonin –important</a:t>
            </a:r>
            <a:r>
              <a:rPr lang="en-AU" baseline="0" dirty="0" smtClean="0"/>
              <a:t> neurotransmitter in brain.... Tryptophan is needed to make serotonin</a:t>
            </a:r>
            <a:endParaRPr lang="en-AU" dirty="0" smtClean="0"/>
          </a:p>
          <a:p>
            <a:r>
              <a:rPr lang="en-AU" dirty="0" smtClean="0"/>
              <a:t>Reduces effectiveness of contraceptive pill</a:t>
            </a:r>
            <a:endParaRPr lang="en-AU" dirty="0"/>
          </a:p>
        </p:txBody>
      </p:sp>
      <p:sp>
        <p:nvSpPr>
          <p:cNvPr id="4" name="Slide Number Placeholder 3"/>
          <p:cNvSpPr>
            <a:spLocks noGrp="1"/>
          </p:cNvSpPr>
          <p:nvPr>
            <p:ph type="sldNum" sz="quarter" idx="10"/>
          </p:nvPr>
        </p:nvSpPr>
        <p:spPr/>
        <p:txBody>
          <a:bodyPr/>
          <a:lstStyle/>
          <a:p>
            <a:fld id="{9100C87A-E9B5-490D-A3C3-06DF9585FA64}" type="slidenum">
              <a:rPr lang="en-AU" smtClean="0"/>
              <a:pPr/>
              <a:t>62</a:t>
            </a:fld>
            <a:endParaRPr lang="en-AU"/>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100C87A-E9B5-490D-A3C3-06DF9585FA64}" type="slidenum">
              <a:rPr lang="en-AU" smtClean="0"/>
              <a:pPr/>
              <a:t>63</a:t>
            </a:fld>
            <a:endParaRPr lang="en-AU"/>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Insects don’t bother it</a:t>
            </a:r>
          </a:p>
          <a:p>
            <a:r>
              <a:rPr lang="en-AU" dirty="0" smtClean="0"/>
              <a:t>Can be</a:t>
            </a:r>
            <a:r>
              <a:rPr lang="en-AU" baseline="0" dirty="0" smtClean="0"/>
              <a:t> blended with water and added to foliar sprays </a:t>
            </a:r>
          </a:p>
          <a:p>
            <a:r>
              <a:rPr lang="en-AU" baseline="0" dirty="0" smtClean="0"/>
              <a:t>Cut off leaf at base, leaf mends itself</a:t>
            </a:r>
          </a:p>
          <a:p>
            <a:r>
              <a:rPr lang="en-AU" baseline="0" dirty="0" smtClean="0"/>
              <a:t>Aloe grown in many homes in Europe</a:t>
            </a:r>
            <a:endParaRPr lang="en-AU" dirty="0"/>
          </a:p>
        </p:txBody>
      </p:sp>
      <p:sp>
        <p:nvSpPr>
          <p:cNvPr id="4" name="Slide Number Placeholder 3"/>
          <p:cNvSpPr>
            <a:spLocks noGrp="1"/>
          </p:cNvSpPr>
          <p:nvPr>
            <p:ph type="sldNum" sz="quarter" idx="10"/>
          </p:nvPr>
        </p:nvSpPr>
        <p:spPr/>
        <p:txBody>
          <a:bodyPr/>
          <a:lstStyle/>
          <a:p>
            <a:fld id="{9100C87A-E9B5-490D-A3C3-06DF9585FA64}" type="slidenum">
              <a:rPr lang="en-AU" smtClean="0"/>
              <a:pPr/>
              <a:t>64</a:t>
            </a:fld>
            <a:endParaRPr lang="en-AU"/>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100C87A-E9B5-490D-A3C3-06DF9585FA64}" type="slidenum">
              <a:rPr lang="en-AU" smtClean="0"/>
              <a:pPr/>
              <a:t>65</a:t>
            </a:fld>
            <a:endParaRPr lang="en-AU"/>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100C87A-E9B5-490D-A3C3-06DF9585FA64}" type="slidenum">
              <a:rPr lang="en-AU" smtClean="0"/>
              <a:pPr/>
              <a:t>66</a:t>
            </a:fld>
            <a:endParaRPr lang="en-AU"/>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100C87A-E9B5-490D-A3C3-06DF9585FA64}" type="slidenum">
              <a:rPr lang="en-AU" smtClean="0"/>
              <a:pPr/>
              <a:t>67</a:t>
            </a:fld>
            <a:endParaRPr lang="en-AU"/>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100C87A-E9B5-490D-A3C3-06DF9585FA64}" type="slidenum">
              <a:rPr lang="en-AU" smtClean="0"/>
              <a:pPr/>
              <a:t>68</a:t>
            </a:fld>
            <a:endParaRPr lang="en-A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AU" sz="1200" kern="1200" dirty="0" smtClean="0">
                <a:solidFill>
                  <a:schemeClr val="tx1"/>
                </a:solidFill>
                <a:latin typeface="+mn-lt"/>
                <a:ea typeface="+mn-ea"/>
                <a:cs typeface="+mn-cs"/>
              </a:rPr>
              <a:t>A friend sent this to me. It's been said that God first separated the salt water from the fresh, made dry land, planted a garden, made animals and fish... All before making a human. He made and provided what we'd need before we were born. These are best &amp; more powerful when eaten raw.  We're such slow learners...</a:t>
            </a:r>
          </a:p>
          <a:p>
            <a:r>
              <a:rPr lang="en-AU" sz="1200" b="1" kern="1200" dirty="0" smtClean="0">
                <a:solidFill>
                  <a:schemeClr val="tx1"/>
                </a:solidFill>
                <a:latin typeface="+mn-lt"/>
                <a:ea typeface="+mn-ea"/>
                <a:cs typeface="+mn-cs"/>
              </a:rPr>
              <a:t>God left us a great clue as to what foods help what part of our body!</a:t>
            </a:r>
            <a:endParaRPr lang="en-AU" sz="1200" kern="1200" dirty="0" smtClean="0">
              <a:solidFill>
                <a:schemeClr val="tx1"/>
              </a:solidFill>
              <a:latin typeface="+mn-lt"/>
              <a:ea typeface="+mn-ea"/>
              <a:cs typeface="+mn-cs"/>
            </a:endParaRPr>
          </a:p>
          <a:p>
            <a:r>
              <a:rPr lang="en-AU" sz="1200" b="1" kern="1200" dirty="0" smtClean="0">
                <a:solidFill>
                  <a:schemeClr val="tx1"/>
                </a:solidFill>
                <a:latin typeface="+mn-lt"/>
                <a:ea typeface="+mn-ea"/>
                <a:cs typeface="+mn-cs"/>
              </a:rPr>
              <a:t>God's Pharmacy! Amazing! </a:t>
            </a:r>
            <a:br>
              <a:rPr lang="en-AU" sz="1200" b="1" kern="1200" dirty="0" smtClean="0">
                <a:solidFill>
                  <a:schemeClr val="tx1"/>
                </a:solidFill>
                <a:latin typeface="+mn-lt"/>
                <a:ea typeface="+mn-ea"/>
                <a:cs typeface="+mn-cs"/>
              </a:rPr>
            </a:br>
            <a:r>
              <a:rPr lang="en-AU" sz="1200" b="1" kern="1200" dirty="0" smtClean="0">
                <a:solidFill>
                  <a:schemeClr val="tx1"/>
                </a:solidFill>
                <a:latin typeface="+mn-lt"/>
                <a:ea typeface="+mn-ea"/>
                <a:cs typeface="+mn-cs"/>
              </a:rPr>
              <a:t>A sliced  </a:t>
            </a:r>
            <a:r>
              <a:rPr lang="en-AU" sz="1200" b="1" u="sng" kern="1200" dirty="0" smtClean="0">
                <a:solidFill>
                  <a:schemeClr val="tx1"/>
                </a:solidFill>
                <a:latin typeface="+mn-lt"/>
                <a:ea typeface="+mn-ea"/>
                <a:cs typeface="+mn-cs"/>
              </a:rPr>
              <a:t>Carrot</a:t>
            </a:r>
            <a:r>
              <a:rPr lang="en-AU" sz="1200" b="1" kern="1200" dirty="0" smtClean="0">
                <a:solidFill>
                  <a:schemeClr val="tx1"/>
                </a:solidFill>
                <a:latin typeface="+mn-lt"/>
                <a:ea typeface="+mn-ea"/>
                <a:cs typeface="+mn-cs"/>
              </a:rPr>
              <a:t> looks like the human eye. The pupil iris and radiating lines look just like the human eye... And YES, science now shows carrots greatly enhance blood flow to and function of the eyes. </a:t>
            </a:r>
            <a:br>
              <a:rPr lang="en-AU" sz="1200" b="1" kern="1200" dirty="0" smtClean="0">
                <a:solidFill>
                  <a:schemeClr val="tx1"/>
                </a:solidFill>
                <a:latin typeface="+mn-lt"/>
                <a:ea typeface="+mn-ea"/>
                <a:cs typeface="+mn-cs"/>
              </a:rPr>
            </a:br>
            <a:r>
              <a:rPr lang="en-AU" sz="1200" b="1" kern="1200" dirty="0" smtClean="0">
                <a:solidFill>
                  <a:schemeClr val="tx1"/>
                </a:solidFill>
                <a:latin typeface="+mn-lt"/>
                <a:ea typeface="+mn-ea"/>
                <a:cs typeface="+mn-cs"/>
              </a:rPr>
              <a:t>A  </a:t>
            </a:r>
            <a:r>
              <a:rPr lang="en-AU" sz="1200" b="1" u="sng" kern="1200" dirty="0" smtClean="0">
                <a:solidFill>
                  <a:schemeClr val="tx1"/>
                </a:solidFill>
                <a:latin typeface="+mn-lt"/>
                <a:ea typeface="+mn-ea"/>
                <a:cs typeface="+mn-cs"/>
              </a:rPr>
              <a:t>Tomato</a:t>
            </a:r>
            <a:r>
              <a:rPr lang="en-AU" sz="1200" b="1" kern="1200" dirty="0" smtClean="0">
                <a:solidFill>
                  <a:schemeClr val="tx1"/>
                </a:solidFill>
                <a:latin typeface="+mn-lt"/>
                <a:ea typeface="+mn-ea"/>
                <a:cs typeface="+mn-cs"/>
              </a:rPr>
              <a:t> has four chambers and is red. The heart has four chambers and is red. All of the research shows  tomatoes are loaded with </a:t>
            </a:r>
            <a:r>
              <a:rPr lang="en-AU" sz="1200" b="1" kern="1200" dirty="0" err="1" smtClean="0">
                <a:solidFill>
                  <a:schemeClr val="tx1"/>
                </a:solidFill>
                <a:latin typeface="+mn-lt"/>
                <a:ea typeface="+mn-ea"/>
                <a:cs typeface="+mn-cs"/>
              </a:rPr>
              <a:t>lycopine</a:t>
            </a:r>
            <a:r>
              <a:rPr lang="en-AU" sz="1200" b="1" kern="1200" dirty="0" smtClean="0">
                <a:solidFill>
                  <a:schemeClr val="tx1"/>
                </a:solidFill>
                <a:latin typeface="+mn-lt"/>
                <a:ea typeface="+mn-ea"/>
                <a:cs typeface="+mn-cs"/>
              </a:rPr>
              <a:t> and are indeed pure heart and blood food. </a:t>
            </a:r>
            <a:br>
              <a:rPr lang="en-AU" sz="1200" b="1" kern="1200" dirty="0" smtClean="0">
                <a:solidFill>
                  <a:schemeClr val="tx1"/>
                </a:solidFill>
                <a:latin typeface="+mn-lt"/>
                <a:ea typeface="+mn-ea"/>
                <a:cs typeface="+mn-cs"/>
              </a:rPr>
            </a:br>
            <a:r>
              <a:rPr lang="en-AU" sz="1200" b="1" u="sng" kern="1200" dirty="0" smtClean="0">
                <a:solidFill>
                  <a:schemeClr val="tx1"/>
                </a:solidFill>
                <a:latin typeface="+mn-lt"/>
                <a:ea typeface="+mn-ea"/>
                <a:cs typeface="+mn-cs"/>
              </a:rPr>
              <a:t>Grapes</a:t>
            </a:r>
            <a:r>
              <a:rPr lang="en-AU" sz="1200" b="1" kern="1200" dirty="0" smtClean="0">
                <a:solidFill>
                  <a:schemeClr val="tx1"/>
                </a:solidFill>
                <a:latin typeface="+mn-lt"/>
                <a:ea typeface="+mn-ea"/>
                <a:cs typeface="+mn-cs"/>
              </a:rPr>
              <a:t> hang in a cluster that has the shape of the heart. Each grape looks like a blood cell and all of the research today shows grapes are also profound heart and blood vitalizing food. </a:t>
            </a:r>
            <a:br>
              <a:rPr lang="en-AU" sz="1200" b="1" kern="1200" dirty="0" smtClean="0">
                <a:solidFill>
                  <a:schemeClr val="tx1"/>
                </a:solidFill>
                <a:latin typeface="+mn-lt"/>
                <a:ea typeface="+mn-ea"/>
                <a:cs typeface="+mn-cs"/>
              </a:rPr>
            </a:br>
            <a:r>
              <a:rPr lang="en-AU" sz="1200" b="1" kern="1200" dirty="0" smtClean="0">
                <a:solidFill>
                  <a:schemeClr val="tx1"/>
                </a:solidFill>
                <a:latin typeface="+mn-lt"/>
                <a:ea typeface="+mn-ea"/>
                <a:cs typeface="+mn-cs"/>
              </a:rPr>
              <a:t>A </a:t>
            </a:r>
            <a:r>
              <a:rPr lang="en-AU" sz="1200" b="1" u="sng" kern="1200" dirty="0" smtClean="0">
                <a:solidFill>
                  <a:schemeClr val="tx1"/>
                </a:solidFill>
                <a:latin typeface="+mn-lt"/>
                <a:ea typeface="+mn-ea"/>
                <a:cs typeface="+mn-cs"/>
              </a:rPr>
              <a:t>Walnut</a:t>
            </a:r>
            <a:r>
              <a:rPr lang="en-AU" sz="1200" b="1" kern="1200" dirty="0" smtClean="0">
                <a:solidFill>
                  <a:schemeClr val="tx1"/>
                </a:solidFill>
                <a:latin typeface="+mn-lt"/>
                <a:ea typeface="+mn-ea"/>
                <a:cs typeface="+mn-cs"/>
              </a:rPr>
              <a:t> looks like a little brain, a left and right hemisphere, upper cerebrums and lower cerebellums.  Even the wrinkles or folds on the nut are just like the neo-cortex. We now know walnuts help develop more than three (3) dozen neuron-transmitters for brain function. </a:t>
            </a:r>
            <a:br>
              <a:rPr lang="en-AU" sz="1200" b="1" kern="1200" dirty="0" smtClean="0">
                <a:solidFill>
                  <a:schemeClr val="tx1"/>
                </a:solidFill>
                <a:latin typeface="+mn-lt"/>
                <a:ea typeface="+mn-ea"/>
                <a:cs typeface="+mn-cs"/>
              </a:rPr>
            </a:br>
            <a:r>
              <a:rPr lang="en-AU" sz="1200" u="sng" kern="1200" dirty="0" smtClean="0">
                <a:solidFill>
                  <a:schemeClr val="tx1"/>
                </a:solidFill>
                <a:latin typeface="+mn-lt"/>
                <a:ea typeface="+mn-ea"/>
                <a:cs typeface="+mn-cs"/>
              </a:rPr>
              <a:t>Kidney Beans</a:t>
            </a:r>
            <a:r>
              <a:rPr lang="en-AU" sz="1200" kern="1200" dirty="0" smtClean="0">
                <a:solidFill>
                  <a:schemeClr val="tx1"/>
                </a:solidFill>
                <a:latin typeface="+mn-lt"/>
                <a:ea typeface="+mn-ea"/>
                <a:cs typeface="+mn-cs"/>
              </a:rPr>
              <a:t> actually heal and help maintain kidney function and yes, they look exactly like the human kidneys. </a:t>
            </a:r>
            <a:br>
              <a:rPr lang="en-AU" sz="1200" kern="1200" dirty="0" smtClean="0">
                <a:solidFill>
                  <a:schemeClr val="tx1"/>
                </a:solidFill>
                <a:latin typeface="+mn-lt"/>
                <a:ea typeface="+mn-ea"/>
                <a:cs typeface="+mn-cs"/>
              </a:rPr>
            </a:br>
            <a:r>
              <a:rPr lang="en-AU" sz="1200" u="sng" kern="1200" dirty="0" smtClean="0">
                <a:solidFill>
                  <a:schemeClr val="tx1"/>
                </a:solidFill>
                <a:latin typeface="+mn-lt"/>
                <a:ea typeface="+mn-ea"/>
                <a:cs typeface="+mn-cs"/>
              </a:rPr>
              <a:t>C</a:t>
            </a:r>
            <a:r>
              <a:rPr lang="en-AU" sz="1200" b="1" u="sng" kern="1200" dirty="0" smtClean="0">
                <a:solidFill>
                  <a:schemeClr val="tx1"/>
                </a:solidFill>
                <a:latin typeface="+mn-lt"/>
                <a:ea typeface="+mn-ea"/>
                <a:cs typeface="+mn-cs"/>
              </a:rPr>
              <a:t>elery, Bok Choy, Rhubarb</a:t>
            </a:r>
            <a:r>
              <a:rPr lang="en-AU" sz="1200" b="1" kern="1200" dirty="0" smtClean="0">
                <a:solidFill>
                  <a:schemeClr val="tx1"/>
                </a:solidFill>
                <a:latin typeface="+mn-lt"/>
                <a:ea typeface="+mn-ea"/>
                <a:cs typeface="+mn-cs"/>
              </a:rPr>
              <a:t> and many more look just like bones. These foods specifically target bone strength. Bones are 23% sodium and these foods are 23% sodium. If you don't have enough sodium in your diet, the body pulls it from the bones, thus making them weak. These foods replenish the skeletal needs of the body. </a:t>
            </a:r>
            <a:br>
              <a:rPr lang="en-AU" sz="1200" b="1" kern="1200" dirty="0" smtClean="0">
                <a:solidFill>
                  <a:schemeClr val="tx1"/>
                </a:solidFill>
                <a:latin typeface="+mn-lt"/>
                <a:ea typeface="+mn-ea"/>
                <a:cs typeface="+mn-cs"/>
              </a:rPr>
            </a:br>
            <a:r>
              <a:rPr lang="en-AU" sz="1200" b="1" u="sng" kern="1200" dirty="0" smtClean="0">
                <a:solidFill>
                  <a:schemeClr val="tx1"/>
                </a:solidFill>
                <a:latin typeface="+mn-lt"/>
                <a:ea typeface="+mn-ea"/>
                <a:cs typeface="+mn-cs"/>
              </a:rPr>
              <a:t>Avocadoes, Eggplant and Pears</a:t>
            </a:r>
            <a:r>
              <a:rPr lang="en-AU" sz="1200" b="1" kern="1200" dirty="0" smtClean="0">
                <a:solidFill>
                  <a:schemeClr val="tx1"/>
                </a:solidFill>
                <a:latin typeface="+mn-lt"/>
                <a:ea typeface="+mn-ea"/>
                <a:cs typeface="+mn-cs"/>
              </a:rPr>
              <a:t> target the health and function of the womb and cervix of the female - they look just like these organs. Today's research shows that when a woman eats one avocado a week, it balances hormones, sheds unwanted birth weight, and prevents cervical cancers. And how profound is this?  It takes exactly nine (9 ) months to grow an avocado from blossom to ripened fruit. There are over 14,000 photolytic chemical constituents of nutrition in each one of these foods (modern science has only studied and named about 141 of them). </a:t>
            </a:r>
            <a:br>
              <a:rPr lang="en-AU" sz="1200" b="1" kern="1200" dirty="0" smtClean="0">
                <a:solidFill>
                  <a:schemeClr val="tx1"/>
                </a:solidFill>
                <a:latin typeface="+mn-lt"/>
                <a:ea typeface="+mn-ea"/>
                <a:cs typeface="+mn-cs"/>
              </a:rPr>
            </a:br>
            <a:r>
              <a:rPr lang="en-AU" sz="1200" b="1" kern="1200" dirty="0" smtClean="0">
                <a:solidFill>
                  <a:schemeClr val="tx1"/>
                </a:solidFill>
                <a:latin typeface="+mn-lt"/>
                <a:ea typeface="+mn-ea"/>
                <a:cs typeface="+mn-cs"/>
              </a:rPr>
              <a:t> </a:t>
            </a:r>
            <a:r>
              <a:rPr lang="en-AU" sz="1200" u="sng" kern="1200" dirty="0" smtClean="0">
                <a:solidFill>
                  <a:schemeClr val="tx1"/>
                </a:solidFill>
                <a:latin typeface="+mn-lt"/>
                <a:ea typeface="+mn-ea"/>
                <a:cs typeface="+mn-cs"/>
              </a:rPr>
              <a:t>Figs</a:t>
            </a:r>
            <a:r>
              <a:rPr lang="en-AU" sz="1200" kern="1200" dirty="0" smtClean="0">
                <a:solidFill>
                  <a:schemeClr val="tx1"/>
                </a:solidFill>
                <a:latin typeface="+mn-lt"/>
                <a:ea typeface="+mn-ea"/>
                <a:cs typeface="+mn-cs"/>
              </a:rPr>
              <a:t> are full of seeds and hang in twos when they grow. Figs increase the mobility of male sperm and increase the numbers of Sperm as well to overcome male sterility.  </a:t>
            </a:r>
            <a:br>
              <a:rPr lang="en-AU" sz="1200" kern="1200" dirty="0" smtClean="0">
                <a:solidFill>
                  <a:schemeClr val="tx1"/>
                </a:solidFill>
                <a:latin typeface="+mn-lt"/>
                <a:ea typeface="+mn-ea"/>
                <a:cs typeface="+mn-cs"/>
              </a:rPr>
            </a:br>
            <a:r>
              <a:rPr lang="en-AU" sz="1200" b="1" kern="1200" dirty="0" smtClean="0">
                <a:solidFill>
                  <a:schemeClr val="tx1"/>
                </a:solidFill>
                <a:latin typeface="+mn-lt"/>
                <a:ea typeface="+mn-ea"/>
                <a:cs typeface="+mn-cs"/>
              </a:rPr>
              <a:t>  </a:t>
            </a:r>
            <a:r>
              <a:rPr lang="en-AU" sz="1200" u="sng" kern="1200" dirty="0" smtClean="0">
                <a:solidFill>
                  <a:schemeClr val="tx1"/>
                </a:solidFill>
                <a:latin typeface="+mn-lt"/>
                <a:ea typeface="+mn-ea"/>
                <a:cs typeface="+mn-cs"/>
              </a:rPr>
              <a:t>Sweet Potatoes</a:t>
            </a:r>
            <a:r>
              <a:rPr lang="en-AU" sz="1200" kern="1200" dirty="0" smtClean="0">
                <a:solidFill>
                  <a:schemeClr val="tx1"/>
                </a:solidFill>
                <a:latin typeface="+mn-lt"/>
                <a:ea typeface="+mn-ea"/>
                <a:cs typeface="+mn-cs"/>
              </a:rPr>
              <a:t> look like the pancreas and actually balance the </a:t>
            </a:r>
            <a:r>
              <a:rPr lang="en-AU" sz="1200" kern="1200" dirty="0" err="1" smtClean="0">
                <a:solidFill>
                  <a:schemeClr val="tx1"/>
                </a:solidFill>
                <a:latin typeface="+mn-lt"/>
                <a:ea typeface="+mn-ea"/>
                <a:cs typeface="+mn-cs"/>
              </a:rPr>
              <a:t>glycemic</a:t>
            </a:r>
            <a:r>
              <a:rPr lang="en-AU" sz="1200" kern="1200" dirty="0" smtClean="0">
                <a:solidFill>
                  <a:schemeClr val="tx1"/>
                </a:solidFill>
                <a:latin typeface="+mn-lt"/>
                <a:ea typeface="+mn-ea"/>
                <a:cs typeface="+mn-cs"/>
              </a:rPr>
              <a:t> index of diabetics. </a:t>
            </a:r>
            <a:br>
              <a:rPr lang="en-AU" sz="1200" kern="1200" dirty="0" smtClean="0">
                <a:solidFill>
                  <a:schemeClr val="tx1"/>
                </a:solidFill>
                <a:latin typeface="+mn-lt"/>
                <a:ea typeface="+mn-ea"/>
                <a:cs typeface="+mn-cs"/>
              </a:rPr>
            </a:br>
            <a:r>
              <a:rPr lang="en-AU" sz="1200" u="sng" kern="1200" dirty="0" smtClean="0">
                <a:solidFill>
                  <a:schemeClr val="tx1"/>
                </a:solidFill>
                <a:latin typeface="+mn-lt"/>
                <a:ea typeface="+mn-ea"/>
                <a:cs typeface="+mn-cs"/>
              </a:rPr>
              <a:t>Olives</a:t>
            </a:r>
            <a:r>
              <a:rPr lang="en-AU" sz="1200" kern="1200" dirty="0" smtClean="0">
                <a:solidFill>
                  <a:schemeClr val="tx1"/>
                </a:solidFill>
                <a:latin typeface="+mn-lt"/>
                <a:ea typeface="+mn-ea"/>
                <a:cs typeface="+mn-cs"/>
              </a:rPr>
              <a:t> assist the health and function of the ovaries  </a:t>
            </a:r>
            <a:br>
              <a:rPr lang="en-AU" sz="1200" kern="1200" dirty="0" smtClean="0">
                <a:solidFill>
                  <a:schemeClr val="tx1"/>
                </a:solidFill>
                <a:latin typeface="+mn-lt"/>
                <a:ea typeface="+mn-ea"/>
                <a:cs typeface="+mn-cs"/>
              </a:rPr>
            </a:br>
            <a:r>
              <a:rPr lang="en-AU" sz="1200" b="1" kern="1200" dirty="0" smtClean="0">
                <a:solidFill>
                  <a:schemeClr val="tx1"/>
                </a:solidFill>
                <a:latin typeface="+mn-lt"/>
                <a:ea typeface="+mn-ea"/>
                <a:cs typeface="+mn-cs"/>
              </a:rPr>
              <a:t> </a:t>
            </a:r>
            <a:r>
              <a:rPr lang="en-AU" sz="1200" b="1" u="sng" kern="1200" dirty="0" smtClean="0">
                <a:solidFill>
                  <a:schemeClr val="tx1"/>
                </a:solidFill>
                <a:latin typeface="+mn-lt"/>
                <a:ea typeface="+mn-ea"/>
                <a:cs typeface="+mn-cs"/>
              </a:rPr>
              <a:t>Oranges,  </a:t>
            </a:r>
            <a:r>
              <a:rPr lang="en-AU" sz="1200" u="sng" kern="1200" dirty="0" smtClean="0">
                <a:solidFill>
                  <a:schemeClr val="tx1"/>
                </a:solidFill>
                <a:latin typeface="+mn-lt"/>
                <a:ea typeface="+mn-ea"/>
                <a:cs typeface="+mn-cs"/>
              </a:rPr>
              <a:t>Grapefruits</a:t>
            </a:r>
            <a:r>
              <a:rPr lang="en-AU" sz="1200" kern="1200" dirty="0" smtClean="0">
                <a:solidFill>
                  <a:schemeClr val="tx1"/>
                </a:solidFill>
                <a:latin typeface="+mn-lt"/>
                <a:ea typeface="+mn-ea"/>
                <a:cs typeface="+mn-cs"/>
              </a:rPr>
              <a:t>, and other  </a:t>
            </a:r>
            <a:r>
              <a:rPr lang="en-AU" sz="1200" u="sng" kern="1200" dirty="0" smtClean="0">
                <a:solidFill>
                  <a:schemeClr val="tx1"/>
                </a:solidFill>
                <a:latin typeface="+mn-lt"/>
                <a:ea typeface="+mn-ea"/>
                <a:cs typeface="+mn-cs"/>
              </a:rPr>
              <a:t>Citrus</a:t>
            </a:r>
            <a:r>
              <a:rPr lang="en-AU" sz="1200" kern="1200" dirty="0" smtClean="0">
                <a:solidFill>
                  <a:schemeClr val="tx1"/>
                </a:solidFill>
                <a:latin typeface="+mn-lt"/>
                <a:ea typeface="+mn-ea"/>
                <a:cs typeface="+mn-cs"/>
              </a:rPr>
              <a:t> fruits look just l </a:t>
            </a:r>
            <a:r>
              <a:rPr lang="en-AU" sz="1200" kern="1200" dirty="0" err="1" smtClean="0">
                <a:solidFill>
                  <a:schemeClr val="tx1"/>
                </a:solidFill>
                <a:latin typeface="+mn-lt"/>
                <a:ea typeface="+mn-ea"/>
                <a:cs typeface="+mn-cs"/>
              </a:rPr>
              <a:t>ike</a:t>
            </a:r>
            <a:r>
              <a:rPr lang="en-AU" sz="1200" kern="1200" dirty="0" smtClean="0">
                <a:solidFill>
                  <a:schemeClr val="tx1"/>
                </a:solidFill>
                <a:latin typeface="+mn-lt"/>
                <a:ea typeface="+mn-ea"/>
                <a:cs typeface="+mn-cs"/>
              </a:rPr>
              <a:t> the mammary glands of the female and actually assist the health of the breasts and the movement of lymph in and out of the breasts.. </a:t>
            </a:r>
            <a:br>
              <a:rPr lang="en-AU" sz="1200" kern="1200" dirty="0" smtClean="0">
                <a:solidFill>
                  <a:schemeClr val="tx1"/>
                </a:solidFill>
                <a:latin typeface="+mn-lt"/>
                <a:ea typeface="+mn-ea"/>
                <a:cs typeface="+mn-cs"/>
              </a:rPr>
            </a:br>
            <a:r>
              <a:rPr lang="en-AU" sz="1200" u="sng" kern="1200" dirty="0" smtClean="0">
                <a:solidFill>
                  <a:schemeClr val="tx1"/>
                </a:solidFill>
                <a:latin typeface="+mn-lt"/>
                <a:ea typeface="+mn-ea"/>
                <a:cs typeface="+mn-cs"/>
              </a:rPr>
              <a:t>Onions</a:t>
            </a:r>
            <a:r>
              <a:rPr lang="en-AU" sz="1200" kern="1200" dirty="0" smtClean="0">
                <a:solidFill>
                  <a:schemeClr val="tx1"/>
                </a:solidFill>
                <a:latin typeface="+mn-lt"/>
                <a:ea typeface="+mn-ea"/>
                <a:cs typeface="+mn-cs"/>
              </a:rPr>
              <a:t> look like the body's cells. Today's research shows onions help clear waste materials from all of the body cells. They even produce tears which wash the epithelial layers of the eyes.. A working companion, </a:t>
            </a:r>
            <a:r>
              <a:rPr lang="en-AU" sz="1200" u="sng" kern="1200" dirty="0" smtClean="0">
                <a:solidFill>
                  <a:schemeClr val="tx1"/>
                </a:solidFill>
                <a:latin typeface="+mn-lt"/>
                <a:ea typeface="+mn-ea"/>
                <a:cs typeface="+mn-cs"/>
              </a:rPr>
              <a:t>Garlic</a:t>
            </a:r>
            <a:r>
              <a:rPr lang="en-AU" sz="1200" kern="1200" dirty="0" smtClean="0">
                <a:solidFill>
                  <a:schemeClr val="tx1"/>
                </a:solidFill>
                <a:latin typeface="+mn-lt"/>
                <a:ea typeface="+mn-ea"/>
                <a:cs typeface="+mn-cs"/>
              </a:rPr>
              <a:t>, also helps eliminate waste </a:t>
            </a:r>
            <a:endParaRPr lang="en-AU" dirty="0"/>
          </a:p>
        </p:txBody>
      </p:sp>
      <p:sp>
        <p:nvSpPr>
          <p:cNvPr id="4" name="Slide Number Placeholder 3"/>
          <p:cNvSpPr>
            <a:spLocks noGrp="1"/>
          </p:cNvSpPr>
          <p:nvPr>
            <p:ph type="sldNum" sz="quarter" idx="10"/>
          </p:nvPr>
        </p:nvSpPr>
        <p:spPr/>
        <p:txBody>
          <a:bodyPr/>
          <a:lstStyle/>
          <a:p>
            <a:fld id="{9100C87A-E9B5-490D-A3C3-06DF9585FA64}" type="slidenum">
              <a:rPr lang="en-AU" smtClean="0"/>
              <a:pPr/>
              <a:t>10</a:t>
            </a:fld>
            <a:endParaRPr lang="en-AU"/>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100C87A-E9B5-490D-A3C3-06DF9585FA64}" type="slidenum">
              <a:rPr lang="en-AU" smtClean="0"/>
              <a:pPr/>
              <a:t>69</a:t>
            </a:fld>
            <a:endParaRPr lang="en-AU"/>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9100C87A-E9B5-490D-A3C3-06DF9585FA64}" type="slidenum">
              <a:rPr lang="en-AU" smtClean="0"/>
              <a:pPr/>
              <a:t>70</a:t>
            </a:fld>
            <a:endParaRPr lang="en-AU"/>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100C87A-E9B5-490D-A3C3-06DF9585FA64}" type="slidenum">
              <a:rPr lang="en-AU" smtClean="0"/>
              <a:pPr/>
              <a:t>71</a:t>
            </a:fld>
            <a:endParaRPr lang="en-AU"/>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9100C87A-E9B5-490D-A3C3-06DF9585FA64}" type="slidenum">
              <a:rPr lang="en-AU" smtClean="0"/>
              <a:pPr/>
              <a:t>72</a:t>
            </a:fld>
            <a:endParaRPr lang="en-AU"/>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Delicacy, sweet butterscotch flavour, super food</a:t>
            </a:r>
          </a:p>
          <a:p>
            <a:r>
              <a:rPr lang="en-AU" dirty="0" smtClean="0"/>
              <a:t>Can be used as flour in cooking</a:t>
            </a:r>
          </a:p>
          <a:p>
            <a:r>
              <a:rPr lang="en-AU" dirty="0" smtClean="0"/>
              <a:t>Adapts and improves all</a:t>
            </a:r>
            <a:r>
              <a:rPr lang="en-AU" baseline="0" dirty="0" smtClean="0"/>
              <a:t> body systems (</a:t>
            </a:r>
            <a:r>
              <a:rPr lang="en-AU" dirty="0" smtClean="0"/>
              <a:t>exert a normalizing influence on the body, neither over-stimulating nor inhibiting normal body function, but rather exerting a generalized </a:t>
            </a:r>
            <a:r>
              <a:rPr lang="en-AU" dirty="0" err="1" smtClean="0"/>
              <a:t>tonifying</a:t>
            </a:r>
            <a:r>
              <a:rPr lang="en-AU" dirty="0" smtClean="0"/>
              <a:t> effect). </a:t>
            </a:r>
          </a:p>
          <a:p>
            <a:r>
              <a:rPr lang="en-AU" dirty="0" smtClean="0"/>
              <a:t>Natures </a:t>
            </a:r>
            <a:r>
              <a:rPr lang="en-AU" dirty="0" err="1" smtClean="0"/>
              <a:t>viagra</a:t>
            </a:r>
            <a:r>
              <a:rPr lang="en-AU" dirty="0" smtClean="0"/>
              <a:t/>
            </a:r>
            <a:br>
              <a:rPr lang="en-AU" dirty="0" smtClean="0"/>
            </a:br>
            <a:r>
              <a:rPr lang="en-AU" dirty="0" smtClean="0"/>
              <a:t/>
            </a:r>
            <a:br>
              <a:rPr lang="en-AU" dirty="0" smtClean="0"/>
            </a:br>
            <a:endParaRPr lang="en-AU" dirty="0"/>
          </a:p>
        </p:txBody>
      </p:sp>
      <p:sp>
        <p:nvSpPr>
          <p:cNvPr id="4" name="Slide Number Placeholder 3"/>
          <p:cNvSpPr>
            <a:spLocks noGrp="1"/>
          </p:cNvSpPr>
          <p:nvPr>
            <p:ph type="sldNum" sz="quarter" idx="10"/>
          </p:nvPr>
        </p:nvSpPr>
        <p:spPr/>
        <p:txBody>
          <a:bodyPr/>
          <a:lstStyle/>
          <a:p>
            <a:fld id="{9100C87A-E9B5-490D-A3C3-06DF9585FA64}" type="slidenum">
              <a:rPr lang="en-AU" smtClean="0"/>
              <a:pPr/>
              <a:t>76</a:t>
            </a:fld>
            <a:endParaRPr lang="en-AU"/>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Herb Robert is a source of germanium, a valuable element to the body, as it has the ability to make oxygen available to the cells. More oxygen at cell level, means the body has the opportunity to fight disease by its own powers and healing can take place quickly. Lack of free oxygen available to the cells can be caused by free radicals and a toxic state around the cells meaning the cells cannot get the required oxygen or the nutrients to regenerate. The area becomes anaerobic, the beginning of pain, disease, wayward cells and cancer. </a:t>
            </a:r>
            <a:br>
              <a:rPr lang="en-AU" dirty="0" smtClean="0"/>
            </a:br>
            <a:r>
              <a:rPr lang="en-AU" dirty="0" smtClean="0"/>
              <a:t/>
            </a:r>
            <a:br>
              <a:rPr lang="en-AU" dirty="0" smtClean="0"/>
            </a:br>
            <a:endParaRPr lang="en-AU" dirty="0" smtClean="0"/>
          </a:p>
          <a:p>
            <a:r>
              <a:rPr lang="en-AU" dirty="0" smtClean="0"/>
              <a:t>Herb Robert self-seeded at our kitchen door   Dr. Otto Warburg, Nobel Prize winner, said in 1966, "The prime cause of cancer is lack of oxygenation of the cells". He discovered that riotous, wayward cancer cells could not exist in the presence of abundant oxygen, but only in an anaerobic state. Because oxygen plays such an important role in cell health and immune function, using Herb Robert regularly is a powerful contribution to maintaining robust good health and well-being. </a:t>
            </a:r>
            <a:br>
              <a:rPr lang="en-AU" dirty="0" smtClean="0"/>
            </a:br>
            <a:r>
              <a:rPr lang="en-AU" dirty="0" smtClean="0"/>
              <a:t/>
            </a:r>
            <a:br>
              <a:rPr lang="en-AU" dirty="0" smtClean="0"/>
            </a:br>
            <a:endParaRPr lang="en-AU" dirty="0" smtClean="0"/>
          </a:p>
          <a:p>
            <a:endParaRPr lang="en-AU" dirty="0"/>
          </a:p>
        </p:txBody>
      </p:sp>
      <p:sp>
        <p:nvSpPr>
          <p:cNvPr id="4" name="Slide Number Placeholder 3"/>
          <p:cNvSpPr>
            <a:spLocks noGrp="1"/>
          </p:cNvSpPr>
          <p:nvPr>
            <p:ph type="sldNum" sz="quarter" idx="10"/>
          </p:nvPr>
        </p:nvSpPr>
        <p:spPr/>
        <p:txBody>
          <a:bodyPr/>
          <a:lstStyle/>
          <a:p>
            <a:fld id="{9100C87A-E9B5-490D-A3C3-06DF9585FA64}" type="slidenum">
              <a:rPr lang="en-AU" smtClean="0"/>
              <a:pPr/>
              <a:t>79</a:t>
            </a:fld>
            <a:endParaRPr lang="en-AU"/>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AU" dirty="0" smtClean="0"/>
              <a:t>Enteritis – inflammation of small intestine</a:t>
            </a:r>
            <a:br>
              <a:rPr lang="en-AU" dirty="0" smtClean="0"/>
            </a:br>
            <a:r>
              <a:rPr lang="en-AU" dirty="0" smtClean="0"/>
              <a:t/>
            </a:r>
            <a:br>
              <a:rPr lang="en-AU" dirty="0" smtClean="0"/>
            </a:br>
            <a:r>
              <a:rPr lang="en-AU" dirty="0" smtClean="0"/>
              <a:t>The herb has come to the rescue. as a gargle, for many people with mouth ulcers, bleeding gums and sore throats, Rub bruised, fresh leaves over the area, or use the herb, made into a tea, as a mouth rinse and gargle. Several diabetics have found using herb </a:t>
            </a:r>
            <a:r>
              <a:rPr lang="en-AU" dirty="0" err="1" smtClean="0"/>
              <a:t>robert</a:t>
            </a:r>
            <a:r>
              <a:rPr lang="en-AU" dirty="0" smtClean="0"/>
              <a:t>, regularly, has helped to stabilise blood sugar levels. </a:t>
            </a:r>
            <a:br>
              <a:rPr lang="en-AU" dirty="0" smtClean="0"/>
            </a:br>
            <a:r>
              <a:rPr lang="en-AU" dirty="0" smtClean="0"/>
              <a:t/>
            </a:r>
            <a:br>
              <a:rPr lang="en-AU" dirty="0" smtClean="0"/>
            </a:br>
            <a:r>
              <a:rPr lang="en-AU" dirty="0" smtClean="0"/>
              <a:t>Herb </a:t>
            </a:r>
            <a:r>
              <a:rPr lang="en-AU" dirty="0" err="1" smtClean="0"/>
              <a:t>robert</a:t>
            </a:r>
            <a:r>
              <a:rPr lang="en-AU" dirty="0" smtClean="0"/>
              <a:t> is used to help clear colitis (inflammation of the colon) which interferes with the normal, wave-like motion of peristalsis, causing cramps, constipation and mucus discharge. </a:t>
            </a:r>
            <a:br>
              <a:rPr lang="en-AU" dirty="0" smtClean="0"/>
            </a:br>
            <a:r>
              <a:rPr lang="en-AU" dirty="0" smtClean="0"/>
              <a:t/>
            </a:r>
            <a:br>
              <a:rPr lang="en-AU" dirty="0" smtClean="0"/>
            </a:br>
            <a:r>
              <a:rPr lang="en-AU" dirty="0" smtClean="0"/>
              <a:t>Chronic fatigue is being relieved, for people who start on the herb. </a:t>
            </a:r>
            <a:br>
              <a:rPr lang="en-AU" dirty="0" smtClean="0"/>
            </a:br>
            <a:r>
              <a:rPr lang="en-AU" dirty="0" smtClean="0"/>
              <a:t/>
            </a:r>
            <a:br>
              <a:rPr lang="en-AU" dirty="0" smtClean="0"/>
            </a:br>
            <a:r>
              <a:rPr lang="en-AU" dirty="0" smtClean="0"/>
              <a:t>It was valued highly as a wound herb, no doubt due to its astringent properties, and it was also thought to be a herb capable of mending fractures. In Europe, it is seen growing wild, and has been a traditional herb for cancer as it was believed to be "a dose of natural radiation". </a:t>
            </a:r>
            <a:br>
              <a:rPr lang="en-AU" dirty="0" smtClean="0"/>
            </a:br>
            <a:r>
              <a:rPr lang="en-AU" dirty="0" smtClean="0"/>
              <a:t/>
            </a:r>
            <a:br>
              <a:rPr lang="en-AU" dirty="0" smtClean="0"/>
            </a:br>
            <a:r>
              <a:rPr lang="en-AU" dirty="0" smtClean="0"/>
              <a:t>Rudolph </a:t>
            </a:r>
            <a:r>
              <a:rPr lang="en-AU" dirty="0" err="1" smtClean="0"/>
              <a:t>Breuss</a:t>
            </a:r>
            <a:r>
              <a:rPr lang="en-AU" dirty="0" smtClean="0"/>
              <a:t>, in his book, "Cancer and Leukaemia", gives advice for treatment of cancer and other, seemingly incurable, diseases, saying that: besides the vegetable juice regime, and kidney tea, herb </a:t>
            </a:r>
            <a:r>
              <a:rPr lang="en-AU" dirty="0" err="1" smtClean="0"/>
              <a:t>robert</a:t>
            </a:r>
            <a:r>
              <a:rPr lang="en-AU" dirty="0" smtClean="0"/>
              <a:t> is essential, when dealing with all cancers, as it stimulates the kidneys to reject and eliminate poisons. He recommended that a pinch of the herb be steeped in 1 cup of boiled water for 10 minutes and drunk, cold, daily. In one chapter in the book, he wrote on infertility recommending for couples who have had difficulty conceiving that both husband and wife should sip a cup of herb </a:t>
            </a:r>
            <a:r>
              <a:rPr lang="en-AU" dirty="0" err="1" smtClean="0"/>
              <a:t>robert</a:t>
            </a:r>
            <a:r>
              <a:rPr lang="en-AU" dirty="0" smtClean="0"/>
              <a:t> daily (made the same way as for the cancer treatment above). He knows this method is effective, from feedback he has received. In his "hints for farmers" he recommends a handful of herb </a:t>
            </a:r>
            <a:r>
              <a:rPr lang="en-AU" dirty="0" err="1" smtClean="0"/>
              <a:t>robert</a:t>
            </a:r>
            <a:r>
              <a:rPr lang="en-AU" dirty="0" smtClean="0"/>
              <a:t>, mixed with concentrates and a little salt, fed to cows (for 3 days) that cannot come into calf. </a:t>
            </a:r>
            <a:br>
              <a:rPr lang="en-AU" dirty="0" smtClean="0"/>
            </a:br>
            <a:r>
              <a:rPr lang="en-AU" dirty="0" smtClean="0"/>
              <a:t/>
            </a:r>
            <a:br>
              <a:rPr lang="en-AU" dirty="0" smtClean="0"/>
            </a:br>
            <a:r>
              <a:rPr lang="en-AU" dirty="0" smtClean="0"/>
              <a:t>The astringent action, of leaves and stems of the plant, has been valued from mediaeval times, for healing wounds and to stop bleeding: which gave it the common name, '</a:t>
            </a:r>
            <a:r>
              <a:rPr lang="en-AU" dirty="0" err="1" smtClean="0"/>
              <a:t>bloodwort</a:t>
            </a:r>
            <a:r>
              <a:rPr lang="en-AU" dirty="0" smtClean="0"/>
              <a:t>'. For external use, the juice from crushed leaves is rubbed on sunspots, rashes and sores; or leaves made as an infusion are used as a wash or a poultice. A hot poultice made of steeped leaves is said to be soothing to bladder pains, neuralgia, bruises, fistulas and persistent skin problems. </a:t>
            </a:r>
            <a:br>
              <a:rPr lang="en-AU" dirty="0" smtClean="0"/>
            </a:br>
            <a:r>
              <a:rPr lang="en-AU" dirty="0" smtClean="0"/>
              <a:t/>
            </a:r>
            <a:br>
              <a:rPr lang="en-AU" dirty="0" smtClean="0"/>
            </a:br>
            <a:r>
              <a:rPr lang="en-AU" dirty="0" smtClean="0"/>
              <a:t>Another application of the herb has been as a foot infusion, said to help remove toxins, heavy metals and radiation from the body. This is highly recommended for people who have been subject to many x-rays, or people continually working in the fields of computers, mobile phones, and other electronics, giving off ELF and VLF radiation, infrared and microwave irradiation, and x-rays. </a:t>
            </a:r>
            <a:br>
              <a:rPr lang="en-AU" dirty="0" smtClean="0"/>
            </a:br>
            <a:r>
              <a:rPr lang="en-AU" dirty="0" smtClean="0"/>
              <a:t/>
            </a:r>
            <a:br>
              <a:rPr lang="en-AU" dirty="0" smtClean="0"/>
            </a:br>
            <a:r>
              <a:rPr lang="en-AU" dirty="0" smtClean="0"/>
              <a:t>To make a Foot Infusion: take a handful of chopped herb, place into a bowl (large enough to rest both feet in) pour 4-5 cups of boiling water over it and stir, vigorously. Then add cold water, to adjust to heat bearable to place feet in. Sit in a comfy chair with your feet in the bowl for 15 minutes, relax and read your favourite herb book. This is also excellent therapy for tired or aching feet. </a:t>
            </a:r>
            <a:br>
              <a:rPr lang="en-AU" dirty="0" smtClean="0"/>
            </a:br>
            <a:r>
              <a:rPr lang="en-AU" dirty="0" smtClean="0"/>
              <a:t/>
            </a:r>
            <a:br>
              <a:rPr lang="en-AU" dirty="0" smtClean="0"/>
            </a:br>
            <a:r>
              <a:rPr lang="en-AU" dirty="0" smtClean="0"/>
              <a:t>The original article I was given, stated that, for cancer treatment, the method of use was to take the leaves and stems of herb </a:t>
            </a:r>
            <a:r>
              <a:rPr lang="en-AU" dirty="0" err="1" smtClean="0"/>
              <a:t>robert</a:t>
            </a:r>
            <a:r>
              <a:rPr lang="en-AU" dirty="0" smtClean="0"/>
              <a:t> (either dried and powdered or finely chopped, fresh leaves) to make a heaped teaspoonful. This was mixed well with a fresh, raw egg-yolk, taken first thing in the morning, on an empty stomach. Don't be put off by the thought of the raw egg-yolk, as believe me, it is quite palatable. The finer the herb is cut the easier it is to swallow. Note, it only smells like foxes (to me); the flavour is not unpleasant. </a:t>
            </a:r>
            <a:br>
              <a:rPr lang="en-AU" dirty="0" smtClean="0"/>
            </a:br>
            <a:r>
              <a:rPr lang="en-AU" dirty="0" smtClean="0"/>
              <a:t/>
            </a:r>
            <a:br>
              <a:rPr lang="en-AU" dirty="0" smtClean="0"/>
            </a:br>
            <a:r>
              <a:rPr lang="en-AU" dirty="0" smtClean="0"/>
              <a:t>Approximately 20-25 large leaves and stems (10-1 5cm long) are required to make 1 teaspoonful of finely Chopped leaves. To keep up this daily dose, quite a number of plants need to be growing and well established to have sufficient leaves for a daily supply. For people who require a consistent, ongoing, supply of leaves, I recommend that as plants flower and set seed, that these be handpicked. Seed is mature when the capsule is 2cm long, with the oval seed receptacle being plump and hard, when felt with 2 fingers. Nip off the hard capsules and leave to dry 3-4 days. grow seeds. in large pots, a shady spot in the garden or </a:t>
            </a:r>
            <a:r>
              <a:rPr lang="en-AU" dirty="0" err="1" smtClean="0"/>
              <a:t>styrofoam</a:t>
            </a:r>
            <a:r>
              <a:rPr lang="en-AU" dirty="0" smtClean="0"/>
              <a:t> fruit boxes are ideal, as they can accommodate a thick planting of seeds. Cover seed with 5mm of fine soil. Water regularly, so the soil does not dry out. Germination can take from 2-6 weeks, depending on temperature and climatic conditions. For people using the herb daily with raw egg-yolk, it is advisable to get 6-10 </a:t>
            </a:r>
            <a:r>
              <a:rPr lang="en-AU" dirty="0" err="1" smtClean="0"/>
              <a:t>styrofoarn</a:t>
            </a:r>
            <a:r>
              <a:rPr lang="en-AU" dirty="0" smtClean="0"/>
              <a:t> boxes of plants established, and also to maintain an ongoing regime of regular seed planting. It is the consistent, daily, use of the herb that is important to improved health. </a:t>
            </a:r>
            <a:br>
              <a:rPr lang="en-AU" dirty="0" smtClean="0"/>
            </a:br>
            <a:r>
              <a:rPr lang="en-AU" dirty="0" smtClean="0"/>
              <a:t/>
            </a:r>
            <a:br>
              <a:rPr lang="en-AU" dirty="0" smtClean="0"/>
            </a:br>
            <a:r>
              <a:rPr lang="en-AU" dirty="0" smtClean="0"/>
              <a:t>For any other therapeutic use, or people wishing to use it as a preventative and strengthen their immune system, the leaves and stems (fresh or dried) can be used as a tea, sweetened with honey, if desired. Some people blend the leaves together with fruit juice, or add to vegetables and fruits when juicing. </a:t>
            </a:r>
            <a:br>
              <a:rPr lang="en-AU" dirty="0" smtClean="0"/>
            </a:br>
            <a:r>
              <a:rPr lang="en-AU" dirty="0" smtClean="0"/>
              <a:t/>
            </a:r>
            <a:br>
              <a:rPr lang="en-AU" dirty="0" smtClean="0"/>
            </a:br>
            <a:endParaRPr lang="en-AU" dirty="0"/>
          </a:p>
        </p:txBody>
      </p:sp>
      <p:sp>
        <p:nvSpPr>
          <p:cNvPr id="4" name="Slide Number Placeholder 3"/>
          <p:cNvSpPr>
            <a:spLocks noGrp="1"/>
          </p:cNvSpPr>
          <p:nvPr>
            <p:ph type="sldNum" sz="quarter" idx="10"/>
          </p:nvPr>
        </p:nvSpPr>
        <p:spPr/>
        <p:txBody>
          <a:bodyPr/>
          <a:lstStyle/>
          <a:p>
            <a:fld id="{9100C87A-E9B5-490D-A3C3-06DF9585FA64}" type="slidenum">
              <a:rPr lang="en-AU" smtClean="0"/>
              <a:pPr/>
              <a:t>81</a:t>
            </a:fld>
            <a:endParaRPr lang="en-AU"/>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People who take lots of iodine lose weight far more easily</a:t>
            </a:r>
          </a:p>
          <a:p>
            <a:r>
              <a:rPr lang="en-AU" dirty="0" smtClean="0"/>
              <a:t>Iodine</a:t>
            </a:r>
            <a:r>
              <a:rPr lang="en-AU" baseline="0" dirty="0" smtClean="0"/>
              <a:t> stimulates their thyroid which boosted their metabolism</a:t>
            </a:r>
          </a:p>
          <a:p>
            <a:r>
              <a:rPr lang="en-AU" baseline="0" dirty="0" smtClean="0"/>
              <a:t>High sodium content clears obstructions in gall bladder</a:t>
            </a:r>
            <a:endParaRPr lang="en-AU" dirty="0"/>
          </a:p>
        </p:txBody>
      </p:sp>
      <p:sp>
        <p:nvSpPr>
          <p:cNvPr id="4" name="Slide Number Placeholder 3"/>
          <p:cNvSpPr>
            <a:spLocks noGrp="1"/>
          </p:cNvSpPr>
          <p:nvPr>
            <p:ph type="sldNum" sz="quarter" idx="10"/>
          </p:nvPr>
        </p:nvSpPr>
        <p:spPr/>
        <p:txBody>
          <a:bodyPr/>
          <a:lstStyle/>
          <a:p>
            <a:fld id="{9100C87A-E9B5-490D-A3C3-06DF9585FA64}" type="slidenum">
              <a:rPr lang="en-AU" smtClean="0"/>
              <a:pPr/>
              <a:t>89</a:t>
            </a:fld>
            <a:endParaRPr lang="en-AU"/>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People who take lots of iodine lose weight far more easily</a:t>
            </a:r>
          </a:p>
          <a:p>
            <a:r>
              <a:rPr lang="en-AU" dirty="0" smtClean="0"/>
              <a:t>Iodine</a:t>
            </a:r>
            <a:r>
              <a:rPr lang="en-AU" baseline="0" dirty="0" smtClean="0"/>
              <a:t> stimulates their thyroid which boosted their metabolism</a:t>
            </a:r>
          </a:p>
          <a:p>
            <a:r>
              <a:rPr lang="en-AU" baseline="0" dirty="0" smtClean="0"/>
              <a:t>High sodium content clears obstructions in gall bladder</a:t>
            </a:r>
            <a:endParaRPr lang="en-AU" dirty="0"/>
          </a:p>
        </p:txBody>
      </p:sp>
      <p:sp>
        <p:nvSpPr>
          <p:cNvPr id="4" name="Slide Number Placeholder 3"/>
          <p:cNvSpPr>
            <a:spLocks noGrp="1"/>
          </p:cNvSpPr>
          <p:nvPr>
            <p:ph type="sldNum" sz="quarter" idx="10"/>
          </p:nvPr>
        </p:nvSpPr>
        <p:spPr/>
        <p:txBody>
          <a:bodyPr/>
          <a:lstStyle/>
          <a:p>
            <a:fld id="{9100C87A-E9B5-490D-A3C3-06DF9585FA64}" type="slidenum">
              <a:rPr lang="en-AU" smtClean="0"/>
              <a:pPr/>
              <a:t>90</a:t>
            </a:fld>
            <a:endParaRPr lang="en-AU"/>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South American herb</a:t>
            </a:r>
            <a:endParaRPr lang="en-AU" dirty="0"/>
          </a:p>
        </p:txBody>
      </p:sp>
      <p:sp>
        <p:nvSpPr>
          <p:cNvPr id="4" name="Slide Number Placeholder 3"/>
          <p:cNvSpPr>
            <a:spLocks noGrp="1"/>
          </p:cNvSpPr>
          <p:nvPr>
            <p:ph type="sldNum" sz="quarter" idx="10"/>
          </p:nvPr>
        </p:nvSpPr>
        <p:spPr/>
        <p:txBody>
          <a:bodyPr/>
          <a:lstStyle/>
          <a:p>
            <a:fld id="{9100C87A-E9B5-490D-A3C3-06DF9585FA64}" type="slidenum">
              <a:rPr lang="en-AU" smtClean="0"/>
              <a:pPr/>
              <a:t>92</a:t>
            </a:fld>
            <a:endParaRPr lang="en-A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100C87A-E9B5-490D-A3C3-06DF9585FA64}" type="slidenum">
              <a:rPr lang="en-AU" smtClean="0"/>
              <a:pPr/>
              <a:t>11</a:t>
            </a:fld>
            <a:endParaRPr lang="en-A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9100C87A-E9B5-490D-A3C3-06DF9585FA64}" type="slidenum">
              <a:rPr lang="en-AU" smtClean="0"/>
              <a:pPr/>
              <a:t>12</a:t>
            </a:fld>
            <a:endParaRPr lang="en-A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100C87A-E9B5-490D-A3C3-06DF9585FA64}" type="slidenum">
              <a:rPr lang="en-AU" smtClean="0"/>
              <a:pPr/>
              <a:t>13</a:t>
            </a:fld>
            <a:endParaRPr lang="en-A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97361CFE-E46F-460E-9AA8-73213C7BA885}" type="datetimeFigureOut">
              <a:rPr lang="en-AU" smtClean="0"/>
              <a:pPr/>
              <a:t>3/02/2012</a:t>
            </a:fld>
            <a:endParaRPr lang="en-AU"/>
          </a:p>
        </p:txBody>
      </p:sp>
      <p:sp>
        <p:nvSpPr>
          <p:cNvPr id="16" name="Slide Number Placeholder 15"/>
          <p:cNvSpPr>
            <a:spLocks noGrp="1"/>
          </p:cNvSpPr>
          <p:nvPr>
            <p:ph type="sldNum" sz="quarter" idx="11"/>
          </p:nvPr>
        </p:nvSpPr>
        <p:spPr/>
        <p:txBody>
          <a:bodyPr/>
          <a:lstStyle/>
          <a:p>
            <a:fld id="{3BF1DED9-B725-4E82-B62B-76F0E2C056D4}" type="slidenum">
              <a:rPr lang="en-AU" smtClean="0"/>
              <a:pPr/>
              <a:t>‹#›</a:t>
            </a:fld>
            <a:endParaRPr lang="en-AU"/>
          </a:p>
        </p:txBody>
      </p:sp>
      <p:sp>
        <p:nvSpPr>
          <p:cNvPr id="17" name="Footer Placeholder 16"/>
          <p:cNvSpPr>
            <a:spLocks noGrp="1"/>
          </p:cNvSpPr>
          <p:nvPr>
            <p:ph type="ftr" sz="quarter" idx="12"/>
          </p:nvPr>
        </p:nvSpPr>
        <p:spPr/>
        <p:txBody>
          <a:bodyPr/>
          <a:lstStyle/>
          <a:p>
            <a:endParaRPr lang="en-A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361CFE-E46F-460E-9AA8-73213C7BA885}" type="datetimeFigureOut">
              <a:rPr lang="en-AU" smtClean="0"/>
              <a:pPr/>
              <a:t>3/02/2012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BF1DED9-B725-4E82-B62B-76F0E2C056D4}" type="slidenum">
              <a:rPr lang="en-AU" smtClean="0"/>
              <a:pPr/>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361CFE-E46F-460E-9AA8-73213C7BA885}" type="datetimeFigureOut">
              <a:rPr lang="en-AU" smtClean="0"/>
              <a:pPr/>
              <a:t>3/02/2012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BF1DED9-B725-4E82-B62B-76F0E2C056D4}" type="slidenum">
              <a:rPr lang="en-AU" smtClean="0"/>
              <a:pPr/>
              <a:t>‹#›</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97361CFE-E46F-460E-9AA8-73213C7BA885}" type="datetimeFigureOut">
              <a:rPr lang="en-AU" smtClean="0"/>
              <a:pPr/>
              <a:t>3/02/2012</a:t>
            </a:fld>
            <a:endParaRPr lang="en-AU"/>
          </a:p>
        </p:txBody>
      </p:sp>
      <p:sp>
        <p:nvSpPr>
          <p:cNvPr id="15" name="Slide Number Placeholder 14"/>
          <p:cNvSpPr>
            <a:spLocks noGrp="1"/>
          </p:cNvSpPr>
          <p:nvPr>
            <p:ph type="sldNum" sz="quarter" idx="15"/>
          </p:nvPr>
        </p:nvSpPr>
        <p:spPr/>
        <p:txBody>
          <a:bodyPr/>
          <a:lstStyle>
            <a:lvl1pPr algn="ctr">
              <a:defRPr/>
            </a:lvl1pPr>
          </a:lstStyle>
          <a:p>
            <a:fld id="{3BF1DED9-B725-4E82-B62B-76F0E2C056D4}" type="slidenum">
              <a:rPr lang="en-AU" smtClean="0"/>
              <a:pPr/>
              <a:t>‹#›</a:t>
            </a:fld>
            <a:endParaRPr lang="en-AU"/>
          </a:p>
        </p:txBody>
      </p:sp>
      <p:sp>
        <p:nvSpPr>
          <p:cNvPr id="16" name="Footer Placeholder 15"/>
          <p:cNvSpPr>
            <a:spLocks noGrp="1"/>
          </p:cNvSpPr>
          <p:nvPr>
            <p:ph type="ftr" sz="quarter" idx="16"/>
          </p:nvPr>
        </p:nvSpPr>
        <p:spPr/>
        <p:txBody>
          <a:bodyPr/>
          <a:lstStyle/>
          <a:p>
            <a:endParaRPr lang="en-AU"/>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7361CFE-E46F-460E-9AA8-73213C7BA885}" type="datetimeFigureOut">
              <a:rPr lang="en-AU" smtClean="0"/>
              <a:pPr/>
              <a:t>3/02/2012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BF1DED9-B725-4E82-B62B-76F0E2C056D4}" type="slidenum">
              <a:rPr lang="en-AU" smtClean="0"/>
              <a:pPr/>
              <a:t>‹#›</a:t>
            </a:fld>
            <a:endParaRPr lang="en-AU"/>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7361CFE-E46F-460E-9AA8-73213C7BA885}" type="datetimeFigureOut">
              <a:rPr lang="en-AU" smtClean="0"/>
              <a:pPr/>
              <a:t>3/02/2012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BF1DED9-B725-4E82-B62B-76F0E2C056D4}" type="slidenum">
              <a:rPr lang="en-AU" smtClean="0"/>
              <a:pPr/>
              <a:t>‹#›</a:t>
            </a:fld>
            <a:endParaRPr lang="en-AU"/>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3BF1DED9-B725-4E82-B62B-76F0E2C056D4}" type="slidenum">
              <a:rPr lang="en-AU" smtClean="0"/>
              <a:pPr/>
              <a:t>‹#›</a:t>
            </a:fld>
            <a:endParaRPr lang="en-AU"/>
          </a:p>
        </p:txBody>
      </p:sp>
      <p:sp>
        <p:nvSpPr>
          <p:cNvPr id="8" name="Footer Placeholder 7"/>
          <p:cNvSpPr>
            <a:spLocks noGrp="1"/>
          </p:cNvSpPr>
          <p:nvPr>
            <p:ph type="ftr" sz="quarter" idx="11"/>
          </p:nvPr>
        </p:nvSpPr>
        <p:spPr/>
        <p:txBody>
          <a:bodyPr/>
          <a:lstStyle/>
          <a:p>
            <a:endParaRPr lang="en-AU"/>
          </a:p>
        </p:txBody>
      </p:sp>
      <p:sp>
        <p:nvSpPr>
          <p:cNvPr id="7" name="Date Placeholder 6"/>
          <p:cNvSpPr>
            <a:spLocks noGrp="1"/>
          </p:cNvSpPr>
          <p:nvPr>
            <p:ph type="dt" sz="half" idx="10"/>
          </p:nvPr>
        </p:nvSpPr>
        <p:spPr/>
        <p:txBody>
          <a:bodyPr/>
          <a:lstStyle/>
          <a:p>
            <a:fld id="{97361CFE-E46F-460E-9AA8-73213C7BA885}" type="datetimeFigureOut">
              <a:rPr lang="en-AU" smtClean="0"/>
              <a:pPr/>
              <a:t>3/02/2012</a:t>
            </a:fld>
            <a:endParaRPr lang="en-AU"/>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7361CFE-E46F-460E-9AA8-73213C7BA885}" type="datetimeFigureOut">
              <a:rPr lang="en-AU" smtClean="0"/>
              <a:pPr/>
              <a:t>3/02/2012</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3BF1DED9-B725-4E82-B62B-76F0E2C056D4}" type="slidenum">
              <a:rPr lang="en-AU" smtClean="0"/>
              <a:pPr/>
              <a:t>‹#›</a:t>
            </a:fld>
            <a:endParaRPr lang="en-AU"/>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361CFE-E46F-460E-9AA8-73213C7BA885}" type="datetimeFigureOut">
              <a:rPr lang="en-AU" smtClean="0"/>
              <a:pPr/>
              <a:t>3/02/2012</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3BF1DED9-B725-4E82-B62B-76F0E2C056D4}" type="slidenum">
              <a:rPr lang="en-AU" smtClean="0"/>
              <a:pPr/>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97361CFE-E46F-460E-9AA8-73213C7BA885}" type="datetimeFigureOut">
              <a:rPr lang="en-AU" smtClean="0"/>
              <a:pPr/>
              <a:t>3/02/2012</a:t>
            </a:fld>
            <a:endParaRPr lang="en-AU"/>
          </a:p>
        </p:txBody>
      </p:sp>
      <p:sp>
        <p:nvSpPr>
          <p:cNvPr id="9" name="Slide Number Placeholder 8"/>
          <p:cNvSpPr>
            <a:spLocks noGrp="1"/>
          </p:cNvSpPr>
          <p:nvPr>
            <p:ph type="sldNum" sz="quarter" idx="15"/>
          </p:nvPr>
        </p:nvSpPr>
        <p:spPr/>
        <p:txBody>
          <a:bodyPr/>
          <a:lstStyle/>
          <a:p>
            <a:fld id="{3BF1DED9-B725-4E82-B62B-76F0E2C056D4}" type="slidenum">
              <a:rPr lang="en-AU" smtClean="0"/>
              <a:pPr/>
              <a:t>‹#›</a:t>
            </a:fld>
            <a:endParaRPr lang="en-AU"/>
          </a:p>
        </p:txBody>
      </p:sp>
      <p:sp>
        <p:nvSpPr>
          <p:cNvPr id="10" name="Footer Placeholder 9"/>
          <p:cNvSpPr>
            <a:spLocks noGrp="1"/>
          </p:cNvSpPr>
          <p:nvPr>
            <p:ph type="ftr" sz="quarter" idx="16"/>
          </p:nvPr>
        </p:nvSpPr>
        <p:spPr/>
        <p:txBody>
          <a:bodyPr/>
          <a:lstStyle/>
          <a:p>
            <a:endParaRPr lang="en-A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97361CFE-E46F-460E-9AA8-73213C7BA885}" type="datetimeFigureOut">
              <a:rPr lang="en-AU" smtClean="0"/>
              <a:pPr/>
              <a:t>3/02/2012</a:t>
            </a:fld>
            <a:endParaRPr lang="en-AU"/>
          </a:p>
        </p:txBody>
      </p:sp>
      <p:sp>
        <p:nvSpPr>
          <p:cNvPr id="9" name="Slide Number Placeholder 8"/>
          <p:cNvSpPr>
            <a:spLocks noGrp="1"/>
          </p:cNvSpPr>
          <p:nvPr>
            <p:ph type="sldNum" sz="quarter" idx="11"/>
          </p:nvPr>
        </p:nvSpPr>
        <p:spPr/>
        <p:txBody>
          <a:bodyPr/>
          <a:lstStyle/>
          <a:p>
            <a:fld id="{3BF1DED9-B725-4E82-B62B-76F0E2C056D4}" type="slidenum">
              <a:rPr lang="en-AU" smtClean="0"/>
              <a:pPr/>
              <a:t>‹#›</a:t>
            </a:fld>
            <a:endParaRPr lang="en-AU"/>
          </a:p>
        </p:txBody>
      </p:sp>
      <p:sp>
        <p:nvSpPr>
          <p:cNvPr id="10" name="Footer Placeholder 9"/>
          <p:cNvSpPr>
            <a:spLocks noGrp="1"/>
          </p:cNvSpPr>
          <p:nvPr>
            <p:ph type="ftr" sz="quarter" idx="12"/>
          </p:nvPr>
        </p:nvSpPr>
        <p:spPr/>
        <p:txBody>
          <a:bodyPr/>
          <a:lstStyle/>
          <a:p>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97361CFE-E46F-460E-9AA8-73213C7BA885}" type="datetimeFigureOut">
              <a:rPr lang="en-AU" smtClean="0"/>
              <a:pPr/>
              <a:t>3/02/2012</a:t>
            </a:fld>
            <a:endParaRPr lang="en-AU"/>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AU"/>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3BF1DED9-B725-4E82-B62B-76F0E2C056D4}" type="slidenum">
              <a:rPr lang="en-AU" smtClean="0"/>
              <a:pPr/>
              <a:t>‹#›</a:t>
            </a:fld>
            <a:endParaRPr lang="en-AU"/>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cid:001701c8f024$3025ed60$0100000a@ginapc"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cid:001a01c8f024$30285e60$0100000a@ginapc"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cid:001f01c8f024$30285e60$0100000a@ginapc" TargetMode="External"/><Relationship Id="rId5" Type="http://schemas.openxmlformats.org/officeDocument/2006/relationships/image" Target="../media/image11.jpeg"/><Relationship Id="rId4" Type="http://schemas.openxmlformats.org/officeDocument/2006/relationships/image" Target="cid:001e01c8f024$30285e60$0100000a@ginapc"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6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AU"/>
          </a:p>
        </p:txBody>
      </p:sp>
      <p:sp>
        <p:nvSpPr>
          <p:cNvPr id="3" name="Title 2"/>
          <p:cNvSpPr>
            <a:spLocks noGrp="1"/>
          </p:cNvSpPr>
          <p:nvPr>
            <p:ph type="title"/>
          </p:nvPr>
        </p:nvSpPr>
        <p:spPr/>
        <p:txBody>
          <a:bodyPr/>
          <a:lstStyle/>
          <a:p>
            <a:endParaRPr lang="en-AU" dirty="0"/>
          </a:p>
        </p:txBody>
      </p:sp>
      <p:pic>
        <p:nvPicPr>
          <p:cNvPr id="4" name="Picture 3" descr="Herbs"/>
          <p:cNvPicPr>
            <a:picLocks noChangeAspect="1" noChangeArrowheads="1"/>
          </p:cNvPicPr>
          <p:nvPr/>
        </p:nvPicPr>
        <p:blipFill>
          <a:blip r:embed="rId2" cstate="print"/>
          <a:srcRect b="7535"/>
          <a:stretch>
            <a:fillRect/>
          </a:stretch>
        </p:blipFill>
        <p:spPr bwMode="auto">
          <a:xfrm>
            <a:off x="0" y="0"/>
            <a:ext cx="9144000" cy="6985000"/>
          </a:xfrm>
          <a:prstGeom prst="rect">
            <a:avLst/>
          </a:prstGeom>
          <a:noFill/>
        </p:spPr>
      </p:pic>
      <p:sp>
        <p:nvSpPr>
          <p:cNvPr id="5" name="Oval 4"/>
          <p:cNvSpPr>
            <a:spLocks noChangeArrowheads="1"/>
          </p:cNvSpPr>
          <p:nvPr/>
        </p:nvSpPr>
        <p:spPr bwMode="auto">
          <a:xfrm>
            <a:off x="395288" y="2565400"/>
            <a:ext cx="4033837" cy="3455988"/>
          </a:xfrm>
          <a:prstGeom prst="ellipse">
            <a:avLst/>
          </a:prstGeom>
          <a:solidFill>
            <a:srgbClr val="006600"/>
          </a:solidFill>
          <a:ln w="38100">
            <a:solidFill>
              <a:schemeClr val="bg1"/>
            </a:solidFill>
            <a:round/>
            <a:headEnd/>
            <a:tailEnd/>
          </a:ln>
          <a:effectLst/>
        </p:spPr>
        <p:txBody>
          <a:bodyPr wrap="none" anchor="ctr"/>
          <a:lstStyle/>
          <a:p>
            <a:r>
              <a:rPr lang="en-AU" sz="6000" b="1" dirty="0" smtClean="0">
                <a:latin typeface="BlackChancery" pitchFamily="2" charset="0"/>
              </a:rPr>
              <a:t>  Herbs </a:t>
            </a:r>
          </a:p>
          <a:p>
            <a:r>
              <a:rPr lang="en-AU" sz="6000" b="1" dirty="0" smtClean="0">
                <a:latin typeface="BlackChancery" pitchFamily="2" charset="0"/>
              </a:rPr>
              <a:t>for your</a:t>
            </a:r>
          </a:p>
          <a:p>
            <a:r>
              <a:rPr lang="en-AU" sz="6000" b="1" dirty="0" smtClean="0">
                <a:latin typeface="BlackChancery" pitchFamily="2" charset="0"/>
              </a:rPr>
              <a:t>  Health </a:t>
            </a:r>
            <a:endParaRPr lang="en-AU" sz="6000" b="1" dirty="0">
              <a:latin typeface="BlackChancery" pitchFamily="2"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9" name="ecxEC_EC_EC_EC_MA1.1214402351" descr="cid:001701c8f024$3025ed60$0100000a@ginapc"/>
          <p:cNvPicPr>
            <a:picLocks noChangeAspect="1" noChangeArrowheads="1"/>
          </p:cNvPicPr>
          <p:nvPr/>
        </p:nvPicPr>
        <p:blipFill>
          <a:blip r:embed="rId3" r:link="rId4" cstate="print"/>
          <a:srcRect/>
          <a:stretch>
            <a:fillRect/>
          </a:stretch>
        </p:blipFill>
        <p:spPr bwMode="auto">
          <a:xfrm>
            <a:off x="755576" y="836712"/>
            <a:ext cx="1351756" cy="1297686"/>
          </a:xfrm>
          <a:prstGeom prst="rect">
            <a:avLst/>
          </a:prstGeom>
          <a:noFill/>
        </p:spPr>
      </p:pic>
      <p:sp>
        <p:nvSpPr>
          <p:cNvPr id="17423" name="Rectangle 15"/>
          <p:cNvSpPr>
            <a:spLocks noChangeArrowheads="1"/>
          </p:cNvSpPr>
          <p:nvPr/>
        </p:nvSpPr>
        <p:spPr bwMode="auto">
          <a:xfrm>
            <a:off x="2267744" y="3198168"/>
            <a:ext cx="5796136"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2000" b="1" i="0" strike="noStrike" cap="none" normalizeH="0" baseline="0" dirty="0" smtClean="0">
                <a:ln>
                  <a:noFill/>
                </a:ln>
                <a:effectLst/>
                <a:latin typeface="Arial" pitchFamily="34" charset="0"/>
                <a:cs typeface="Times New Roman" pitchFamily="18" charset="0"/>
              </a:rPr>
              <a:t>Grapes</a:t>
            </a:r>
            <a:r>
              <a:rPr kumimoji="0" lang="en-AU" sz="2000" b="1" i="0" u="none" strike="noStrike" cap="none" normalizeH="0" baseline="0" dirty="0" smtClean="0">
                <a:ln>
                  <a:noFill/>
                </a:ln>
                <a:effectLst/>
                <a:latin typeface="Comic Sans MS" pitchFamily="66" charset="0"/>
                <a:ea typeface="Calibri" pitchFamily="34" charset="0"/>
                <a:cs typeface="Times New Roman" pitchFamily="18" charset="0"/>
              </a:rPr>
              <a:t> hang in a cluster that has the shape of the heart and like a blood cell</a:t>
            </a:r>
            <a:endParaRPr kumimoji="0" lang="en-AU" sz="2000" b="0" i="0" u="none" strike="noStrike" cap="none" normalizeH="0" baseline="0" dirty="0" smtClean="0">
              <a:ln>
                <a:noFill/>
              </a:ln>
              <a:effectLst/>
              <a:latin typeface="Arial" pitchFamily="34" charset="0"/>
              <a:cs typeface="Arial" pitchFamily="34" charset="0"/>
            </a:endParaRPr>
          </a:p>
        </p:txBody>
      </p:sp>
      <p:sp>
        <p:nvSpPr>
          <p:cNvPr id="17424" name="Rectangle 16"/>
          <p:cNvSpPr>
            <a:spLocks noChangeArrowheads="1"/>
          </p:cNvSpPr>
          <p:nvPr/>
        </p:nvSpPr>
        <p:spPr bwMode="auto">
          <a:xfrm>
            <a:off x="3275856" y="5233556"/>
            <a:ext cx="4968552"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2000" b="1" i="0" u="none" strike="noStrike" cap="none" normalizeH="0" baseline="0" dirty="0" smtClean="0">
                <a:ln>
                  <a:noFill/>
                </a:ln>
                <a:effectLst/>
                <a:latin typeface="Comic Sans MS" pitchFamily="66" charset="0"/>
                <a:ea typeface="Calibri" pitchFamily="34" charset="0"/>
                <a:cs typeface="Times New Roman" pitchFamily="18" charset="0"/>
              </a:rPr>
              <a:t>A </a:t>
            </a:r>
            <a:r>
              <a:rPr kumimoji="0" lang="en-AU" sz="2000" b="1" i="0" strike="noStrike" cap="none" normalizeH="0" baseline="0" dirty="0" smtClean="0">
                <a:ln>
                  <a:noFill/>
                </a:ln>
                <a:effectLst/>
                <a:latin typeface="Comic Sans MS" pitchFamily="66" charset="0"/>
                <a:ea typeface="Calibri" pitchFamily="34" charset="0"/>
                <a:cs typeface="Times New Roman" pitchFamily="18" charset="0"/>
              </a:rPr>
              <a:t>Walnut</a:t>
            </a:r>
            <a:r>
              <a:rPr kumimoji="0" lang="en-AU" sz="2000" b="1" i="0" u="none" strike="noStrike" cap="none" normalizeH="0" baseline="0" dirty="0" smtClean="0">
                <a:ln>
                  <a:noFill/>
                </a:ln>
                <a:effectLst/>
                <a:latin typeface="Comic Sans MS" pitchFamily="66" charset="0"/>
                <a:ea typeface="Calibri" pitchFamily="34" charset="0"/>
                <a:cs typeface="Times New Roman" pitchFamily="18" charset="0"/>
              </a:rPr>
              <a:t> looks like a little brain</a:t>
            </a:r>
            <a:endParaRPr kumimoji="0" lang="en-AU" sz="2000" b="0" i="0" u="none" strike="noStrike" cap="none" normalizeH="0" baseline="0" dirty="0" smtClean="0">
              <a:ln>
                <a:noFill/>
              </a:ln>
              <a:effectLst/>
              <a:latin typeface="Arial" pitchFamily="34" charset="0"/>
              <a:cs typeface="Arial" pitchFamily="34" charset="0"/>
            </a:endParaRPr>
          </a:p>
        </p:txBody>
      </p:sp>
      <p:sp>
        <p:nvSpPr>
          <p:cNvPr id="17429" name="Rectangle 21"/>
          <p:cNvSpPr>
            <a:spLocks noChangeArrowheads="1"/>
          </p:cNvSpPr>
          <p:nvPr/>
        </p:nvSpPr>
        <p:spPr bwMode="auto">
          <a:xfrm>
            <a:off x="0" y="9438402"/>
            <a:ext cx="240772" cy="24622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000" b="1" i="0" u="none" strike="noStrike" cap="none" normalizeH="0" baseline="0" dirty="0" smtClean="0">
                <a:ln>
                  <a:noFill/>
                </a:ln>
                <a:solidFill>
                  <a:srgbClr val="392B1A"/>
                </a:solidFill>
                <a:effectLst/>
                <a:latin typeface="Comic Sans MS" pitchFamily="66" charset="0"/>
                <a:ea typeface="Calibri" pitchFamily="34" charset="0"/>
                <a:cs typeface="Times New Roman" pitchFamily="18" charset="0"/>
              </a:rPr>
              <a:t> </a:t>
            </a:r>
            <a:endParaRPr kumimoji="0" lang="en-A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432" name="Rectangle 24"/>
          <p:cNvSpPr>
            <a:spLocks noChangeArrowheads="1"/>
          </p:cNvSpPr>
          <p:nvPr/>
        </p:nvSpPr>
        <p:spPr bwMode="auto">
          <a:xfrm>
            <a:off x="0" y="12571413"/>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000" b="0" i="0" u="sng" strike="noStrike" cap="none" normalizeH="0" baseline="0" smtClean="0">
                <a:ln>
                  <a:noFill/>
                </a:ln>
                <a:solidFill>
                  <a:srgbClr val="0080C0"/>
                </a:solidFill>
                <a:effectLst/>
                <a:latin typeface="Verdana" pitchFamily="34" charset="0"/>
                <a:ea typeface="Calibri" pitchFamily="34" charset="0"/>
                <a:cs typeface="Times New Roman" pitchFamily="18" charset="0"/>
              </a:rPr>
              <a:t>Onions</a:t>
            </a:r>
            <a:r>
              <a:rPr kumimoji="0" lang="en-AU" sz="1000" b="0" i="0" u="none" strike="noStrike" cap="none" normalizeH="0" baseline="0" smtClean="0">
                <a:ln>
                  <a:noFill/>
                </a:ln>
                <a:solidFill>
                  <a:srgbClr val="0080C0"/>
                </a:solidFill>
                <a:effectLst/>
                <a:latin typeface="Verdana" pitchFamily="34" charset="0"/>
                <a:ea typeface="Calibri" pitchFamily="34" charset="0"/>
                <a:cs typeface="Times New Roman" pitchFamily="18" charset="0"/>
              </a:rPr>
              <a:t> look like the body's cells. Today's research shows onions help clear waste materials from all of the body cells. They even produce tears which wash the epithelial layers of the eyes.. A working companion, </a:t>
            </a:r>
            <a:r>
              <a:rPr kumimoji="0" lang="en-AU" sz="1000" b="0" i="0" u="sng" strike="noStrike" cap="none" normalizeH="0" baseline="0" smtClean="0">
                <a:ln>
                  <a:noFill/>
                </a:ln>
                <a:solidFill>
                  <a:srgbClr val="0080C0"/>
                </a:solidFill>
                <a:effectLst/>
                <a:latin typeface="Verdana" pitchFamily="34" charset="0"/>
                <a:ea typeface="Calibri" pitchFamily="34" charset="0"/>
                <a:cs typeface="Times New Roman" pitchFamily="18" charset="0"/>
              </a:rPr>
              <a:t>Garlic</a:t>
            </a:r>
            <a:r>
              <a:rPr kumimoji="0" lang="en-AU" sz="1000" b="0" i="0" u="none" strike="noStrike" cap="none" normalizeH="0" baseline="0" smtClean="0">
                <a:ln>
                  <a:noFill/>
                </a:ln>
                <a:solidFill>
                  <a:srgbClr val="0080C0"/>
                </a:solidFill>
                <a:effectLst/>
                <a:latin typeface="Verdana" pitchFamily="34" charset="0"/>
                <a:ea typeface="Calibri" pitchFamily="34" charset="0"/>
                <a:cs typeface="Times New Roman" pitchFamily="18" charset="0"/>
              </a:rPr>
              <a:t>, also helps eliminate waste </a:t>
            </a:r>
            <a:endParaRPr kumimoji="0" lang="en-AU" sz="1800" b="0" i="0" u="none" strike="noStrike" cap="none" normalizeH="0" baseline="0" smtClean="0">
              <a:ln>
                <a:noFill/>
              </a:ln>
              <a:solidFill>
                <a:schemeClr val="tx1"/>
              </a:solidFill>
              <a:effectLst/>
              <a:latin typeface="Arial" pitchFamily="34" charset="0"/>
              <a:cs typeface="Arial" pitchFamily="34" charset="0"/>
            </a:endParaRPr>
          </a:p>
        </p:txBody>
      </p:sp>
      <p:sp>
        <p:nvSpPr>
          <p:cNvPr id="28" name="Rectangle 27"/>
          <p:cNvSpPr/>
          <p:nvPr/>
        </p:nvSpPr>
        <p:spPr>
          <a:xfrm>
            <a:off x="2555776" y="1340768"/>
            <a:ext cx="5112568" cy="707886"/>
          </a:xfrm>
          <a:prstGeom prst="rect">
            <a:avLst/>
          </a:prstGeom>
        </p:spPr>
        <p:txBody>
          <a:bodyPr wrap="square">
            <a:spAutoFit/>
          </a:bodyPr>
          <a:lstStyle/>
          <a:p>
            <a:r>
              <a:rPr kumimoji="0" lang="en-AU" sz="2000" b="1" i="0" u="none" strike="noStrike" cap="none" normalizeH="0" baseline="0" dirty="0" smtClean="0">
                <a:ln>
                  <a:noFill/>
                </a:ln>
                <a:effectLst/>
                <a:latin typeface="Comic Sans MS" pitchFamily="66" charset="0"/>
                <a:ea typeface="Calibri" pitchFamily="34" charset="0"/>
                <a:cs typeface="Times New Roman" pitchFamily="18" charset="0"/>
              </a:rPr>
              <a:t>A sliced </a:t>
            </a:r>
            <a:r>
              <a:rPr kumimoji="0" lang="en-AU" sz="2000" b="1" i="0" strike="noStrike" cap="none" normalizeH="0" baseline="0" dirty="0" smtClean="0">
                <a:ln>
                  <a:noFill/>
                </a:ln>
                <a:effectLst/>
                <a:latin typeface="Comic Sans MS" pitchFamily="66" charset="0"/>
                <a:ea typeface="Calibri" pitchFamily="34" charset="0"/>
                <a:cs typeface="Times New Roman" pitchFamily="18" charset="0"/>
              </a:rPr>
              <a:t>Carrot</a:t>
            </a:r>
            <a:r>
              <a:rPr kumimoji="0" lang="en-AU" sz="2000" b="1" i="0" u="none" strike="noStrike" cap="none" normalizeH="0" baseline="0" dirty="0" smtClean="0">
                <a:ln>
                  <a:noFill/>
                </a:ln>
                <a:effectLst/>
                <a:latin typeface="Comic Sans MS" pitchFamily="66" charset="0"/>
                <a:ea typeface="Calibri" pitchFamily="34" charset="0"/>
                <a:cs typeface="Times New Roman" pitchFamily="18" charset="0"/>
              </a:rPr>
              <a:t>  looks like the human eye</a:t>
            </a:r>
            <a:endParaRPr lang="en-AU" sz="2000" dirty="0"/>
          </a:p>
        </p:txBody>
      </p:sp>
      <p:pic>
        <p:nvPicPr>
          <p:cNvPr id="2050" name="Picture 2" descr="C:\Users\Peter and Kaye Sehm\Pictures\grapes.jpg"/>
          <p:cNvPicPr>
            <a:picLocks noChangeAspect="1" noChangeArrowheads="1"/>
          </p:cNvPicPr>
          <p:nvPr/>
        </p:nvPicPr>
        <p:blipFill>
          <a:blip r:embed="rId5" cstate="print"/>
          <a:srcRect l="12681" t="6464" r="8732" b="35905"/>
          <a:stretch>
            <a:fillRect/>
          </a:stretch>
        </p:blipFill>
        <p:spPr bwMode="auto">
          <a:xfrm>
            <a:off x="611560" y="2924944"/>
            <a:ext cx="1440160" cy="1600178"/>
          </a:xfrm>
          <a:prstGeom prst="rect">
            <a:avLst/>
          </a:prstGeom>
          <a:noFill/>
        </p:spPr>
      </p:pic>
      <p:pic>
        <p:nvPicPr>
          <p:cNvPr id="2053" name="Picture 5" descr="C:\Users\Peter and Kaye Sehm\Pictures\walnuts.jpg"/>
          <p:cNvPicPr>
            <a:picLocks noChangeAspect="1" noChangeArrowheads="1"/>
          </p:cNvPicPr>
          <p:nvPr/>
        </p:nvPicPr>
        <p:blipFill>
          <a:blip r:embed="rId6" cstate="print"/>
          <a:srcRect t="45359"/>
          <a:stretch>
            <a:fillRect/>
          </a:stretch>
        </p:blipFill>
        <p:spPr bwMode="auto">
          <a:xfrm>
            <a:off x="755576" y="5013176"/>
            <a:ext cx="1656184" cy="1305215"/>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2" name="ecxEC_EC_EC_EC_MA4.1214402351" descr="cid:001a01c8f024$30285e60$0100000a@ginapc"/>
          <p:cNvPicPr>
            <a:picLocks noChangeAspect="1" noChangeArrowheads="1"/>
          </p:cNvPicPr>
          <p:nvPr/>
        </p:nvPicPr>
        <p:blipFill>
          <a:blip r:embed="rId3" r:link="rId4" cstate="print"/>
          <a:srcRect/>
          <a:stretch>
            <a:fillRect/>
          </a:stretch>
        </p:blipFill>
        <p:spPr bwMode="auto">
          <a:xfrm>
            <a:off x="899592" y="764704"/>
            <a:ext cx="1960612" cy="1506404"/>
          </a:xfrm>
          <a:prstGeom prst="rect">
            <a:avLst/>
          </a:prstGeom>
          <a:noFill/>
        </p:spPr>
      </p:pic>
      <p:sp>
        <p:nvSpPr>
          <p:cNvPr id="16401" name="Rectangle 17"/>
          <p:cNvSpPr>
            <a:spLocks noChangeArrowheads="1"/>
          </p:cNvSpPr>
          <p:nvPr/>
        </p:nvSpPr>
        <p:spPr bwMode="auto">
          <a:xfrm>
            <a:off x="3059832" y="893913"/>
            <a:ext cx="5688632" cy="9848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2000" b="0" i="0" strike="noStrike" cap="none" normalizeH="0" baseline="0" dirty="0" smtClean="0">
                <a:ln>
                  <a:noFill/>
                </a:ln>
                <a:effectLst/>
                <a:latin typeface="Comic Sans MS" pitchFamily="66" charset="0"/>
                <a:ea typeface="Calibri" pitchFamily="34" charset="0"/>
                <a:cs typeface="Times New Roman" pitchFamily="18" charset="0"/>
              </a:rPr>
              <a:t>Kidney Beans</a:t>
            </a:r>
            <a:r>
              <a:rPr kumimoji="0" lang="en-AU" sz="2000" b="0" i="0" u="none" strike="noStrike" cap="none" normalizeH="0" baseline="0" dirty="0" smtClean="0">
                <a:ln>
                  <a:noFill/>
                </a:ln>
                <a:effectLst/>
                <a:latin typeface="Comic Sans MS" pitchFamily="66" charset="0"/>
                <a:ea typeface="Calibri" pitchFamily="34" charset="0"/>
                <a:cs typeface="Times New Roman" pitchFamily="18" charset="0"/>
              </a:rPr>
              <a:t> actually heal and help maintain </a:t>
            </a:r>
          </a:p>
          <a:p>
            <a:pPr marL="0" marR="0" lvl="0" indent="0" algn="l" defTabSz="914400" rtl="0" eaLnBrk="1" fontAlgn="base" latinLnBrk="0" hangingPunct="1">
              <a:lnSpc>
                <a:spcPct val="100000"/>
              </a:lnSpc>
              <a:spcBef>
                <a:spcPct val="0"/>
              </a:spcBef>
              <a:spcAft>
                <a:spcPct val="0"/>
              </a:spcAft>
              <a:buClrTx/>
              <a:buSzTx/>
              <a:buFontTx/>
              <a:buNone/>
              <a:tabLst/>
            </a:pPr>
            <a:r>
              <a:rPr kumimoji="0" lang="en-AU" sz="2000" b="0" i="0" u="none" strike="noStrike" cap="none" normalizeH="0" baseline="0" dirty="0" smtClean="0">
                <a:ln>
                  <a:noFill/>
                </a:ln>
                <a:effectLst/>
                <a:latin typeface="Comic Sans MS" pitchFamily="66" charset="0"/>
                <a:ea typeface="Calibri" pitchFamily="34" charset="0"/>
                <a:cs typeface="Times New Roman" pitchFamily="18" charset="0"/>
              </a:rPr>
              <a:t>kidney function  </a:t>
            </a:r>
            <a:r>
              <a:rPr kumimoji="0" lang="en-AU" b="0" i="0" u="none" strike="noStrike" cap="none" normalizeH="0" baseline="0" dirty="0" smtClean="0">
                <a:ln>
                  <a:noFill/>
                </a:ln>
                <a:solidFill>
                  <a:srgbClr val="0080C0"/>
                </a:solidFill>
                <a:effectLst/>
                <a:latin typeface="Comic Sans MS" pitchFamily="66" charset="0"/>
                <a:ea typeface="Calibri" pitchFamily="34" charset="0"/>
                <a:cs typeface="Times New Roman" pitchFamily="18" charset="0"/>
              </a:rPr>
              <a:t/>
            </a:r>
            <a:br>
              <a:rPr kumimoji="0" lang="en-AU" b="0" i="0" u="none" strike="noStrike" cap="none" normalizeH="0" baseline="0" dirty="0" smtClean="0">
                <a:ln>
                  <a:noFill/>
                </a:ln>
                <a:solidFill>
                  <a:srgbClr val="0080C0"/>
                </a:solidFill>
                <a:effectLst/>
                <a:latin typeface="Comic Sans MS" pitchFamily="66" charset="0"/>
                <a:ea typeface="Calibri" pitchFamily="34" charset="0"/>
                <a:cs typeface="Times New Roman" pitchFamily="18" charset="0"/>
              </a:rPr>
            </a:br>
            <a:endParaRPr kumimoji="0" lang="en-AU" b="0" i="0" u="none" strike="noStrike" cap="none" normalizeH="0" baseline="0" dirty="0" smtClean="0">
              <a:ln>
                <a:noFill/>
              </a:ln>
              <a:solidFill>
                <a:schemeClr val="tx1"/>
              </a:solidFill>
              <a:effectLst/>
              <a:latin typeface="Arial" pitchFamily="34" charset="0"/>
              <a:cs typeface="Arial" pitchFamily="34" charset="0"/>
            </a:endParaRPr>
          </a:p>
        </p:txBody>
      </p:sp>
      <p:sp>
        <p:nvSpPr>
          <p:cNvPr id="16408" name="Rectangle 24"/>
          <p:cNvSpPr>
            <a:spLocks noChangeArrowheads="1"/>
          </p:cNvSpPr>
          <p:nvPr/>
        </p:nvSpPr>
        <p:spPr bwMode="auto">
          <a:xfrm>
            <a:off x="0" y="12571413"/>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000" b="0" i="0" u="sng" strike="noStrike" cap="none" normalizeH="0" baseline="0" smtClean="0">
                <a:ln>
                  <a:noFill/>
                </a:ln>
                <a:solidFill>
                  <a:srgbClr val="0080C0"/>
                </a:solidFill>
                <a:effectLst/>
                <a:latin typeface="Verdana" pitchFamily="34" charset="0"/>
                <a:ea typeface="Calibri" pitchFamily="34" charset="0"/>
                <a:cs typeface="Times New Roman" pitchFamily="18" charset="0"/>
              </a:rPr>
              <a:t>Onions</a:t>
            </a:r>
            <a:r>
              <a:rPr kumimoji="0" lang="en-AU" sz="1000" b="0" i="0" u="none" strike="noStrike" cap="none" normalizeH="0" baseline="0" smtClean="0">
                <a:ln>
                  <a:noFill/>
                </a:ln>
                <a:solidFill>
                  <a:srgbClr val="0080C0"/>
                </a:solidFill>
                <a:effectLst/>
                <a:latin typeface="Verdana" pitchFamily="34" charset="0"/>
                <a:ea typeface="Calibri" pitchFamily="34" charset="0"/>
                <a:cs typeface="Times New Roman" pitchFamily="18" charset="0"/>
              </a:rPr>
              <a:t> look like the body's cells. Today's research shows onions help clear waste materials from all of the body cells. They even produce tears which wash the epithelial layers of the eyes.. A working companion, </a:t>
            </a:r>
            <a:r>
              <a:rPr kumimoji="0" lang="en-AU" sz="1000" b="0" i="0" u="sng" strike="noStrike" cap="none" normalizeH="0" baseline="0" smtClean="0">
                <a:ln>
                  <a:noFill/>
                </a:ln>
                <a:solidFill>
                  <a:srgbClr val="0080C0"/>
                </a:solidFill>
                <a:effectLst/>
                <a:latin typeface="Verdana" pitchFamily="34" charset="0"/>
                <a:ea typeface="Calibri" pitchFamily="34" charset="0"/>
                <a:cs typeface="Times New Roman" pitchFamily="18" charset="0"/>
              </a:rPr>
              <a:t>Garlic</a:t>
            </a:r>
            <a:r>
              <a:rPr kumimoji="0" lang="en-AU" sz="1000" b="0" i="0" u="none" strike="noStrike" cap="none" normalizeH="0" baseline="0" smtClean="0">
                <a:ln>
                  <a:noFill/>
                </a:ln>
                <a:solidFill>
                  <a:srgbClr val="0080C0"/>
                </a:solidFill>
                <a:effectLst/>
                <a:latin typeface="Verdana" pitchFamily="34" charset="0"/>
                <a:ea typeface="Calibri" pitchFamily="34" charset="0"/>
                <a:cs typeface="Times New Roman" pitchFamily="18" charset="0"/>
              </a:rPr>
              <a:t>, also helps eliminate waste </a:t>
            </a:r>
            <a:endParaRPr kumimoji="0" lang="en-AU" sz="1800" b="0" i="0" u="none" strike="noStrike" cap="none" normalizeH="0" baseline="0" smtClean="0">
              <a:ln>
                <a:noFill/>
              </a:ln>
              <a:solidFill>
                <a:schemeClr val="tx1"/>
              </a:solidFill>
              <a:effectLst/>
              <a:latin typeface="Arial" pitchFamily="34" charset="0"/>
              <a:cs typeface="Arial" pitchFamily="34" charset="0"/>
            </a:endParaRPr>
          </a:p>
        </p:txBody>
      </p:sp>
      <p:sp>
        <p:nvSpPr>
          <p:cNvPr id="28" name="Rectangle 27"/>
          <p:cNvSpPr/>
          <p:nvPr/>
        </p:nvSpPr>
        <p:spPr>
          <a:xfrm>
            <a:off x="2915816" y="3105835"/>
            <a:ext cx="4680520" cy="707886"/>
          </a:xfrm>
          <a:prstGeom prst="rect">
            <a:avLst/>
          </a:prstGeom>
        </p:spPr>
        <p:txBody>
          <a:bodyPr wrap="square">
            <a:spAutoFit/>
          </a:bodyPr>
          <a:lstStyle/>
          <a:p>
            <a:r>
              <a:rPr kumimoji="0" lang="en-AU" sz="2000" i="0" strike="noStrike" cap="none" normalizeH="0" baseline="0" dirty="0" smtClean="0">
                <a:ln>
                  <a:noFill/>
                </a:ln>
                <a:effectLst/>
                <a:latin typeface="Verdana" pitchFamily="34" charset="0"/>
                <a:ea typeface="Calibri" pitchFamily="34" charset="0"/>
                <a:cs typeface="Times New Roman" pitchFamily="18" charset="0"/>
              </a:rPr>
              <a:t>C</a:t>
            </a:r>
            <a:r>
              <a:rPr kumimoji="0" lang="en-AU" sz="2000" i="0" strike="noStrike" cap="none" normalizeH="0" baseline="0" dirty="0" smtClean="0">
                <a:ln>
                  <a:noFill/>
                </a:ln>
                <a:effectLst/>
                <a:latin typeface="Comic Sans MS" pitchFamily="66" charset="0"/>
                <a:ea typeface="Calibri" pitchFamily="34" charset="0"/>
                <a:cs typeface="Times New Roman" pitchFamily="18" charset="0"/>
              </a:rPr>
              <a:t>elery, Bok Choy, Rhubarb</a:t>
            </a:r>
            <a:r>
              <a:rPr kumimoji="0" lang="en-AU" sz="2000" i="0" u="none"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and many more look just like bones </a:t>
            </a:r>
            <a:endParaRPr lang="en-AU" sz="2000" dirty="0"/>
          </a:p>
        </p:txBody>
      </p:sp>
      <p:sp>
        <p:nvSpPr>
          <p:cNvPr id="29" name="Rectangle 28"/>
          <p:cNvSpPr/>
          <p:nvPr/>
        </p:nvSpPr>
        <p:spPr>
          <a:xfrm>
            <a:off x="3275856" y="4941168"/>
            <a:ext cx="5112568" cy="1015663"/>
          </a:xfrm>
          <a:prstGeom prst="rect">
            <a:avLst/>
          </a:prstGeom>
        </p:spPr>
        <p:txBody>
          <a:bodyPr wrap="square">
            <a:spAutoFit/>
          </a:bodyPr>
          <a:lstStyle/>
          <a:p>
            <a:r>
              <a:rPr kumimoji="0" lang="en-AU" sz="2000" i="0" strike="noStrike" cap="none" normalizeH="0" baseline="0" dirty="0" smtClean="0">
                <a:ln>
                  <a:noFill/>
                </a:ln>
                <a:effectLst/>
                <a:latin typeface="Comic Sans MS" pitchFamily="66" charset="0"/>
                <a:ea typeface="Calibri" pitchFamily="34" charset="0"/>
                <a:cs typeface="Times New Roman" pitchFamily="18" charset="0"/>
              </a:rPr>
              <a:t>Avocadoes, Eggplant and Pears target the health and function of the womb and cervix of the female </a:t>
            </a:r>
            <a:endParaRPr lang="en-AU" sz="2000" dirty="0"/>
          </a:p>
        </p:txBody>
      </p:sp>
      <p:pic>
        <p:nvPicPr>
          <p:cNvPr id="1026" name="Picture 2" descr="C:\Users\Peter and Kaye Sehm\Pictures\celery.jpg"/>
          <p:cNvPicPr>
            <a:picLocks noChangeAspect="1" noChangeArrowheads="1"/>
          </p:cNvPicPr>
          <p:nvPr/>
        </p:nvPicPr>
        <p:blipFill>
          <a:blip r:embed="rId5" cstate="print"/>
          <a:srcRect l="16211" t="17640" b="16402"/>
          <a:stretch>
            <a:fillRect/>
          </a:stretch>
        </p:blipFill>
        <p:spPr bwMode="auto">
          <a:xfrm>
            <a:off x="539552" y="2969706"/>
            <a:ext cx="2232248" cy="1206620"/>
          </a:xfrm>
          <a:prstGeom prst="rect">
            <a:avLst/>
          </a:prstGeom>
          <a:noFill/>
        </p:spPr>
      </p:pic>
      <p:pic>
        <p:nvPicPr>
          <p:cNvPr id="1027" name="Picture 3" descr="C:\Users\Peter and Kaye Sehm\Pictures\Avocados.jpg"/>
          <p:cNvPicPr>
            <a:picLocks noChangeAspect="1" noChangeArrowheads="1"/>
          </p:cNvPicPr>
          <p:nvPr/>
        </p:nvPicPr>
        <p:blipFill>
          <a:blip r:embed="rId6" cstate="print"/>
          <a:srcRect/>
          <a:stretch>
            <a:fillRect/>
          </a:stretch>
        </p:blipFill>
        <p:spPr bwMode="auto">
          <a:xfrm>
            <a:off x="899592" y="4941168"/>
            <a:ext cx="1428750" cy="10668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ecxEC_EC_EC_EC_MA8.1214402351" descr="cid:001e01c8f024$30285e60$0100000a@ginapc"/>
          <p:cNvPicPr>
            <a:picLocks noChangeAspect="1" noChangeArrowheads="1"/>
          </p:cNvPicPr>
          <p:nvPr/>
        </p:nvPicPr>
        <p:blipFill>
          <a:blip r:embed="rId3" r:link="rId4" cstate="print"/>
          <a:srcRect b="13043"/>
          <a:stretch>
            <a:fillRect/>
          </a:stretch>
        </p:blipFill>
        <p:spPr bwMode="auto">
          <a:xfrm>
            <a:off x="683568" y="2924944"/>
            <a:ext cx="1308246" cy="1082624"/>
          </a:xfrm>
          <a:prstGeom prst="rect">
            <a:avLst/>
          </a:prstGeom>
          <a:noFill/>
        </p:spPr>
      </p:pic>
      <p:pic>
        <p:nvPicPr>
          <p:cNvPr id="24579" name="ecxEC_EC_EC_EC_MA9.1214402351" descr="cid:001f01c8f024$30285e60$0100000a@ginapc"/>
          <p:cNvPicPr>
            <a:picLocks noChangeAspect="1" noChangeArrowheads="1"/>
          </p:cNvPicPr>
          <p:nvPr/>
        </p:nvPicPr>
        <p:blipFill>
          <a:blip r:embed="rId5" r:link="rId6" cstate="print"/>
          <a:srcRect/>
          <a:stretch>
            <a:fillRect/>
          </a:stretch>
        </p:blipFill>
        <p:spPr bwMode="auto">
          <a:xfrm>
            <a:off x="611560" y="4656016"/>
            <a:ext cx="1580488" cy="1074732"/>
          </a:xfrm>
          <a:prstGeom prst="rect">
            <a:avLst/>
          </a:prstGeom>
          <a:noFill/>
        </p:spPr>
      </p:pic>
      <p:sp>
        <p:nvSpPr>
          <p:cNvPr id="24597" name="Rectangle 21"/>
          <p:cNvSpPr>
            <a:spLocks noChangeArrowheads="1"/>
          </p:cNvSpPr>
          <p:nvPr/>
        </p:nvSpPr>
        <p:spPr bwMode="auto">
          <a:xfrm>
            <a:off x="0" y="9438402"/>
            <a:ext cx="240772" cy="24622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000" b="1" i="0" u="none" strike="noStrike" cap="none" normalizeH="0" baseline="0" dirty="0" smtClean="0">
                <a:ln>
                  <a:noFill/>
                </a:ln>
                <a:solidFill>
                  <a:srgbClr val="392B1A"/>
                </a:solidFill>
                <a:effectLst/>
                <a:latin typeface="Comic Sans MS" pitchFamily="66" charset="0"/>
                <a:ea typeface="Calibri" pitchFamily="34" charset="0"/>
                <a:cs typeface="Times New Roman" pitchFamily="18" charset="0"/>
              </a:rPr>
              <a:t> </a:t>
            </a:r>
            <a:endParaRPr kumimoji="0" lang="en-A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8" name="Rectangle 27"/>
          <p:cNvSpPr/>
          <p:nvPr/>
        </p:nvSpPr>
        <p:spPr>
          <a:xfrm>
            <a:off x="2483768" y="980728"/>
            <a:ext cx="6246440" cy="1600438"/>
          </a:xfrm>
          <a:prstGeom prst="rect">
            <a:avLst/>
          </a:prstGeom>
        </p:spPr>
        <p:txBody>
          <a:bodyPr wrap="square">
            <a:spAutoFit/>
          </a:bodyPr>
          <a:lstStyle/>
          <a:p>
            <a:r>
              <a:rPr kumimoji="0" lang="en-AU" sz="2000" b="0" i="0" strike="noStrike" cap="none" normalizeH="0" baseline="0" dirty="0" smtClean="0">
                <a:ln>
                  <a:noFill/>
                </a:ln>
                <a:effectLst/>
                <a:latin typeface="Verdana" pitchFamily="34" charset="0"/>
                <a:ea typeface="Calibri" pitchFamily="34" charset="0"/>
                <a:cs typeface="Times New Roman" pitchFamily="18" charset="0"/>
              </a:rPr>
              <a:t>Figs </a:t>
            </a:r>
            <a:r>
              <a:rPr kumimoji="0" lang="en-AU" sz="2000" b="0" i="0" u="none" strike="noStrike" cap="none" normalizeH="0" baseline="0" dirty="0" smtClean="0">
                <a:ln>
                  <a:noFill/>
                </a:ln>
                <a:effectLst/>
                <a:latin typeface="Verdana" pitchFamily="34" charset="0"/>
                <a:ea typeface="Calibri" pitchFamily="34" charset="0"/>
                <a:cs typeface="Times New Roman" pitchFamily="18" charset="0"/>
              </a:rPr>
              <a:t>are full of seeds and hang in twos when they grow. Figs increase the mobility of male sperm and increase the numbers of Sperm as well to overcome male sterility </a:t>
            </a:r>
            <a:r>
              <a:rPr kumimoji="0" lang="en-AU" b="0" i="0" u="none" strike="noStrike" cap="none" normalizeH="0" baseline="0" dirty="0" smtClean="0">
                <a:ln>
                  <a:noFill/>
                </a:ln>
                <a:solidFill>
                  <a:srgbClr val="0080C0"/>
                </a:solidFill>
                <a:effectLst/>
                <a:latin typeface="Verdana" pitchFamily="34" charset="0"/>
                <a:ea typeface="Calibri" pitchFamily="34" charset="0"/>
                <a:cs typeface="Times New Roman" pitchFamily="18" charset="0"/>
              </a:rPr>
              <a:t/>
            </a:r>
            <a:br>
              <a:rPr kumimoji="0" lang="en-AU" b="0" i="0" u="none" strike="noStrike" cap="none" normalizeH="0" baseline="0" dirty="0" smtClean="0">
                <a:ln>
                  <a:noFill/>
                </a:ln>
                <a:solidFill>
                  <a:srgbClr val="0080C0"/>
                </a:solidFill>
                <a:effectLst/>
                <a:latin typeface="Verdana" pitchFamily="34" charset="0"/>
                <a:ea typeface="Calibri" pitchFamily="34" charset="0"/>
                <a:cs typeface="Times New Roman" pitchFamily="18" charset="0"/>
              </a:rPr>
            </a:br>
            <a:endParaRPr lang="en-AU" dirty="0"/>
          </a:p>
        </p:txBody>
      </p:sp>
      <p:sp>
        <p:nvSpPr>
          <p:cNvPr id="29" name="Rectangle 28"/>
          <p:cNvSpPr/>
          <p:nvPr/>
        </p:nvSpPr>
        <p:spPr>
          <a:xfrm>
            <a:off x="2339752" y="2996952"/>
            <a:ext cx="6390456" cy="1015663"/>
          </a:xfrm>
          <a:prstGeom prst="rect">
            <a:avLst/>
          </a:prstGeom>
        </p:spPr>
        <p:txBody>
          <a:bodyPr wrap="square">
            <a:spAutoFit/>
          </a:bodyPr>
          <a:lstStyle/>
          <a:p>
            <a:r>
              <a:rPr kumimoji="0" lang="en-AU" sz="2000" b="0" i="0" strike="noStrike" cap="none" normalizeH="0" baseline="0" dirty="0" smtClean="0">
                <a:ln>
                  <a:noFill/>
                </a:ln>
                <a:effectLst/>
                <a:latin typeface="Verdana" pitchFamily="34" charset="0"/>
                <a:ea typeface="Calibri" pitchFamily="34" charset="0"/>
                <a:cs typeface="Times New Roman" pitchFamily="18" charset="0"/>
              </a:rPr>
              <a:t>Sweet Potatoes </a:t>
            </a:r>
            <a:r>
              <a:rPr kumimoji="0" lang="en-AU" sz="2000" b="0" i="0" u="none" strike="noStrike" cap="none" normalizeH="0" baseline="0" dirty="0" smtClean="0">
                <a:ln>
                  <a:noFill/>
                </a:ln>
                <a:effectLst/>
                <a:latin typeface="Verdana" pitchFamily="34" charset="0"/>
                <a:ea typeface="Calibri" pitchFamily="34" charset="0"/>
                <a:cs typeface="Times New Roman" pitchFamily="18" charset="0"/>
              </a:rPr>
              <a:t>look like the pancreas and actually balance the </a:t>
            </a:r>
            <a:r>
              <a:rPr kumimoji="0" lang="en-AU" sz="2000" b="0" i="0" u="none" strike="noStrike" cap="none" normalizeH="0" baseline="0" dirty="0" err="1" smtClean="0">
                <a:ln>
                  <a:noFill/>
                </a:ln>
                <a:effectLst/>
                <a:latin typeface="Verdana" pitchFamily="34" charset="0"/>
                <a:ea typeface="Calibri" pitchFamily="34" charset="0"/>
                <a:cs typeface="Times New Roman" pitchFamily="18" charset="0"/>
              </a:rPr>
              <a:t>glycemic</a:t>
            </a:r>
            <a:r>
              <a:rPr kumimoji="0" lang="en-AU" sz="2000" b="0" i="0" u="none" strike="noStrike" cap="none" normalizeH="0" baseline="0" dirty="0" smtClean="0">
                <a:ln>
                  <a:noFill/>
                </a:ln>
                <a:effectLst/>
                <a:latin typeface="Verdana" pitchFamily="34" charset="0"/>
                <a:ea typeface="Calibri" pitchFamily="34" charset="0"/>
                <a:cs typeface="Times New Roman" pitchFamily="18" charset="0"/>
              </a:rPr>
              <a:t> index of diabetics </a:t>
            </a:r>
            <a:r>
              <a:rPr kumimoji="0" lang="en-AU" sz="2000" b="0" i="0" u="none" strike="noStrike" cap="none" normalizeH="0" baseline="0" dirty="0" smtClean="0">
                <a:ln>
                  <a:noFill/>
                </a:ln>
                <a:solidFill>
                  <a:srgbClr val="0080C0"/>
                </a:solidFill>
                <a:effectLst/>
                <a:latin typeface="Verdana" pitchFamily="34" charset="0"/>
                <a:ea typeface="Calibri" pitchFamily="34" charset="0"/>
                <a:cs typeface="Times New Roman" pitchFamily="18" charset="0"/>
              </a:rPr>
              <a:t/>
            </a:r>
            <a:br>
              <a:rPr kumimoji="0" lang="en-AU" sz="2000" b="0" i="0" u="none" strike="noStrike" cap="none" normalizeH="0" baseline="0" dirty="0" smtClean="0">
                <a:ln>
                  <a:noFill/>
                </a:ln>
                <a:solidFill>
                  <a:srgbClr val="0080C0"/>
                </a:solidFill>
                <a:effectLst/>
                <a:latin typeface="Verdana" pitchFamily="34" charset="0"/>
                <a:ea typeface="Calibri" pitchFamily="34" charset="0"/>
                <a:cs typeface="Times New Roman" pitchFamily="18" charset="0"/>
              </a:rPr>
            </a:br>
            <a:endParaRPr lang="en-AU" sz="2000" dirty="0"/>
          </a:p>
        </p:txBody>
      </p:sp>
      <p:sp>
        <p:nvSpPr>
          <p:cNvPr id="30" name="Rectangle 29"/>
          <p:cNvSpPr/>
          <p:nvPr/>
        </p:nvSpPr>
        <p:spPr>
          <a:xfrm>
            <a:off x="3203848" y="4797152"/>
            <a:ext cx="4572000" cy="1384995"/>
          </a:xfrm>
          <a:prstGeom prst="rect">
            <a:avLst/>
          </a:prstGeom>
        </p:spPr>
        <p:txBody>
          <a:bodyPr>
            <a:spAutoFit/>
          </a:bodyPr>
          <a:lstStyle/>
          <a:p>
            <a:pPr lvl="0" fontAlgn="base">
              <a:spcBef>
                <a:spcPct val="0"/>
              </a:spcBef>
              <a:spcAft>
                <a:spcPct val="0"/>
              </a:spcAft>
            </a:pPr>
            <a:r>
              <a:rPr kumimoji="0" lang="en-AU" sz="2000" b="0" i="0" strike="noStrike" cap="none" normalizeH="0" baseline="0" dirty="0" smtClean="0">
                <a:ln>
                  <a:noFill/>
                </a:ln>
                <a:effectLst/>
                <a:latin typeface="Verdana" pitchFamily="34" charset="0"/>
                <a:ea typeface="Calibri" pitchFamily="34" charset="0"/>
                <a:cs typeface="Times New Roman" pitchFamily="18" charset="0"/>
              </a:rPr>
              <a:t>Olives </a:t>
            </a:r>
            <a:r>
              <a:rPr kumimoji="0" lang="en-AU" sz="2000" b="0" i="0" u="none" strike="noStrike" cap="none" normalizeH="0" baseline="0" dirty="0" smtClean="0">
                <a:ln>
                  <a:noFill/>
                </a:ln>
                <a:effectLst/>
                <a:latin typeface="Verdana" pitchFamily="34" charset="0"/>
                <a:ea typeface="Calibri" pitchFamily="34" charset="0"/>
                <a:cs typeface="Times New Roman" pitchFamily="18" charset="0"/>
              </a:rPr>
              <a:t>assist the health and function of the ovaries</a:t>
            </a:r>
            <a:r>
              <a:rPr kumimoji="0" lang="en-AU" sz="2000" b="0" i="0" u="none" strike="noStrike" cap="none" normalizeH="0" baseline="0" dirty="0" smtClean="0">
                <a:ln>
                  <a:noFill/>
                </a:ln>
                <a:solidFill>
                  <a:srgbClr val="0080C0"/>
                </a:solidFill>
                <a:effectLst/>
                <a:latin typeface="Verdana" pitchFamily="34" charset="0"/>
                <a:ea typeface="Calibri" pitchFamily="34" charset="0"/>
                <a:cs typeface="Times New Roman" pitchFamily="18" charset="0"/>
              </a:rPr>
              <a:t>  </a:t>
            </a:r>
            <a:br>
              <a:rPr kumimoji="0" lang="en-AU" sz="2000" b="0" i="0" u="none" strike="noStrike" cap="none" normalizeH="0" baseline="0" dirty="0" smtClean="0">
                <a:ln>
                  <a:noFill/>
                </a:ln>
                <a:solidFill>
                  <a:srgbClr val="0080C0"/>
                </a:solidFill>
                <a:effectLst/>
                <a:latin typeface="Verdana" pitchFamily="34" charset="0"/>
                <a:ea typeface="Calibri" pitchFamily="34" charset="0"/>
                <a:cs typeface="Times New Roman" pitchFamily="18" charset="0"/>
              </a:rPr>
            </a:br>
            <a:endParaRPr kumimoji="0" lang="en-AU" sz="4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074" name="Picture 2" descr="C:\Users\Peter and Kaye Sehm\Pictures\figs_gp_rtg.JPG"/>
          <p:cNvPicPr>
            <a:picLocks noChangeAspect="1" noChangeArrowheads="1"/>
          </p:cNvPicPr>
          <p:nvPr/>
        </p:nvPicPr>
        <p:blipFill>
          <a:blip r:embed="rId7" cstate="print"/>
          <a:srcRect l="17404" r="6823" b="4784"/>
          <a:stretch>
            <a:fillRect/>
          </a:stretch>
        </p:blipFill>
        <p:spPr bwMode="auto">
          <a:xfrm>
            <a:off x="611560" y="908720"/>
            <a:ext cx="1584176" cy="1313848"/>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67744" y="908720"/>
            <a:ext cx="6606480" cy="1938992"/>
          </a:xfrm>
          <a:prstGeom prst="rect">
            <a:avLst/>
          </a:prstGeom>
        </p:spPr>
        <p:txBody>
          <a:bodyPr wrap="square">
            <a:spAutoFit/>
          </a:bodyPr>
          <a:lstStyle/>
          <a:p>
            <a:pPr lvl="0" fontAlgn="base">
              <a:spcBef>
                <a:spcPct val="0"/>
              </a:spcBef>
              <a:spcAft>
                <a:spcPct val="0"/>
              </a:spcAft>
            </a:pPr>
            <a:r>
              <a:rPr kumimoji="0" lang="en-AU" b="1" i="0" u="none" strike="noStrike" cap="none" normalizeH="0" baseline="0" dirty="0" smtClean="0">
                <a:ln>
                  <a:noFill/>
                </a:ln>
                <a:solidFill>
                  <a:srgbClr val="392B1A"/>
                </a:solidFill>
                <a:effectLst/>
                <a:latin typeface="Comic Sans MS" pitchFamily="66" charset="0"/>
                <a:ea typeface="Calibri" pitchFamily="34" charset="0"/>
                <a:cs typeface="Times New Roman" pitchFamily="18" charset="0"/>
              </a:rPr>
              <a:t> </a:t>
            </a:r>
            <a:r>
              <a:rPr lang="en-AU" sz="2000" dirty="0" smtClean="0">
                <a:latin typeface="Verdana" pitchFamily="34" charset="0"/>
                <a:ea typeface="Calibri" pitchFamily="34" charset="0"/>
                <a:cs typeface="Times New Roman" pitchFamily="18" charset="0"/>
              </a:rPr>
              <a:t>Oranges, g</a:t>
            </a:r>
            <a:r>
              <a:rPr kumimoji="0" lang="en-AU" sz="2000" b="0" i="0" strike="noStrike" cap="none" normalizeH="0" baseline="0" dirty="0" smtClean="0">
                <a:ln>
                  <a:noFill/>
                </a:ln>
                <a:effectLst/>
                <a:latin typeface="Verdana" pitchFamily="34" charset="0"/>
                <a:ea typeface="Calibri" pitchFamily="34" charset="0"/>
                <a:cs typeface="Times New Roman" pitchFamily="18" charset="0"/>
              </a:rPr>
              <a:t>rapefruits, and other  citrus fruits look just like the mammary glands of the female and actually assist the health of the breasts and the movement of lymph in and out of the breasts</a:t>
            </a:r>
            <a:r>
              <a:rPr kumimoji="0" lang="en-AU" b="0" i="0" strike="noStrike" cap="none" normalizeH="0" baseline="0" dirty="0" smtClean="0">
                <a:ln>
                  <a:noFill/>
                </a:ln>
                <a:effectLst/>
                <a:latin typeface="Verdana" pitchFamily="34" charset="0"/>
                <a:ea typeface="Calibri" pitchFamily="34" charset="0"/>
                <a:cs typeface="Times New Roman" pitchFamily="18" charset="0"/>
              </a:rPr>
              <a:t/>
            </a:r>
            <a:br>
              <a:rPr kumimoji="0" lang="en-AU" b="0" i="0" strike="noStrike" cap="none" normalizeH="0" baseline="0" dirty="0" smtClean="0">
                <a:ln>
                  <a:noFill/>
                </a:ln>
                <a:effectLst/>
                <a:latin typeface="Verdana" pitchFamily="34" charset="0"/>
                <a:ea typeface="Calibri" pitchFamily="34" charset="0"/>
                <a:cs typeface="Times New Roman" pitchFamily="18" charset="0"/>
              </a:rPr>
            </a:br>
            <a:endParaRPr kumimoji="0" lang="en-AU" sz="4000" b="0" i="0" strike="noStrike" cap="none" normalizeH="0" baseline="0" dirty="0" smtClean="0">
              <a:ln>
                <a:noFill/>
              </a:ln>
              <a:effectLst/>
              <a:latin typeface="Arial" pitchFamily="34" charset="0"/>
              <a:cs typeface="Arial" pitchFamily="34" charset="0"/>
            </a:endParaRPr>
          </a:p>
        </p:txBody>
      </p:sp>
      <p:sp>
        <p:nvSpPr>
          <p:cNvPr id="12" name="Rectangle 11"/>
          <p:cNvSpPr/>
          <p:nvPr/>
        </p:nvSpPr>
        <p:spPr>
          <a:xfrm>
            <a:off x="2339752" y="2636912"/>
            <a:ext cx="6390456" cy="1631216"/>
          </a:xfrm>
          <a:prstGeom prst="rect">
            <a:avLst/>
          </a:prstGeom>
        </p:spPr>
        <p:txBody>
          <a:bodyPr wrap="square">
            <a:spAutoFit/>
          </a:bodyPr>
          <a:lstStyle/>
          <a:p>
            <a:pPr lvl="0" fontAlgn="base">
              <a:spcBef>
                <a:spcPct val="0"/>
              </a:spcBef>
              <a:spcAft>
                <a:spcPct val="0"/>
              </a:spcAft>
            </a:pPr>
            <a:r>
              <a:rPr kumimoji="0" lang="en-AU" sz="2000" b="0" i="0" strike="noStrike" cap="none" normalizeH="0" baseline="0" dirty="0" smtClean="0">
                <a:ln>
                  <a:noFill/>
                </a:ln>
                <a:effectLst/>
                <a:latin typeface="Verdana" pitchFamily="34" charset="0"/>
                <a:ea typeface="Calibri" pitchFamily="34" charset="0"/>
                <a:cs typeface="Times New Roman" pitchFamily="18" charset="0"/>
              </a:rPr>
              <a:t>Onions </a:t>
            </a:r>
            <a:r>
              <a:rPr kumimoji="0" lang="en-AU" sz="2000" b="0" i="0" u="none" strike="noStrike" cap="none" normalizeH="0" baseline="0" dirty="0" smtClean="0">
                <a:ln>
                  <a:noFill/>
                </a:ln>
                <a:effectLst/>
                <a:latin typeface="Verdana" pitchFamily="34" charset="0"/>
                <a:ea typeface="Calibri" pitchFamily="34" charset="0"/>
                <a:cs typeface="Times New Roman" pitchFamily="18" charset="0"/>
              </a:rPr>
              <a:t>look like the body's cells. </a:t>
            </a:r>
            <a:r>
              <a:rPr lang="en-AU" sz="2000" dirty="0" smtClean="0">
                <a:latin typeface="Verdana" pitchFamily="34" charset="0"/>
                <a:ea typeface="Calibri" pitchFamily="34" charset="0"/>
                <a:cs typeface="Times New Roman" pitchFamily="18" charset="0"/>
              </a:rPr>
              <a:t>They</a:t>
            </a:r>
            <a:r>
              <a:rPr kumimoji="0" lang="en-AU" sz="2000" b="0" i="0" u="none" strike="noStrike" cap="none" normalizeH="0" baseline="0" dirty="0" smtClean="0">
                <a:ln>
                  <a:noFill/>
                </a:ln>
                <a:effectLst/>
                <a:latin typeface="Verdana" pitchFamily="34" charset="0"/>
                <a:ea typeface="Calibri" pitchFamily="34" charset="0"/>
                <a:cs typeface="Times New Roman" pitchFamily="18" charset="0"/>
              </a:rPr>
              <a:t> help clear waste materials from all of the body cells. They even produce tears which wash the epithelial layers of the eyes. A working companion,</a:t>
            </a:r>
            <a:r>
              <a:rPr kumimoji="0" lang="en-AU" sz="2000" b="0" i="0" strike="noStrike" cap="none" normalizeH="0" baseline="0" dirty="0" smtClean="0">
                <a:ln>
                  <a:noFill/>
                </a:ln>
                <a:effectLst/>
                <a:latin typeface="Verdana" pitchFamily="34" charset="0"/>
                <a:ea typeface="Calibri" pitchFamily="34" charset="0"/>
                <a:cs typeface="Times New Roman" pitchFamily="18" charset="0"/>
              </a:rPr>
              <a:t> garlic, </a:t>
            </a:r>
            <a:r>
              <a:rPr kumimoji="0" lang="en-AU" sz="2000" b="0" i="0" u="none" strike="noStrike" cap="none" normalizeH="0" baseline="0" dirty="0" smtClean="0">
                <a:ln>
                  <a:noFill/>
                </a:ln>
                <a:effectLst/>
                <a:latin typeface="Verdana" pitchFamily="34" charset="0"/>
                <a:ea typeface="Calibri" pitchFamily="34" charset="0"/>
                <a:cs typeface="Times New Roman" pitchFamily="18" charset="0"/>
              </a:rPr>
              <a:t>also helps eliminate waste </a:t>
            </a:r>
            <a:endParaRPr kumimoji="0" lang="en-AU" sz="4400" b="0" i="0" u="none" strike="noStrike" cap="none" normalizeH="0" baseline="0" dirty="0" smtClean="0">
              <a:ln>
                <a:noFill/>
              </a:ln>
              <a:effectLst/>
              <a:latin typeface="Arial" pitchFamily="34" charset="0"/>
              <a:cs typeface="Arial" pitchFamily="34" charset="0"/>
            </a:endParaRPr>
          </a:p>
        </p:txBody>
      </p:sp>
      <p:sp>
        <p:nvSpPr>
          <p:cNvPr id="13" name="Rectangle 12"/>
          <p:cNvSpPr/>
          <p:nvPr/>
        </p:nvSpPr>
        <p:spPr>
          <a:xfrm>
            <a:off x="2195736" y="4797152"/>
            <a:ext cx="6696744" cy="1323439"/>
          </a:xfrm>
          <a:prstGeom prst="rect">
            <a:avLst/>
          </a:prstGeom>
        </p:spPr>
        <p:txBody>
          <a:bodyPr wrap="square">
            <a:spAutoFit/>
          </a:bodyPr>
          <a:lstStyle/>
          <a:p>
            <a:r>
              <a:rPr kumimoji="0" lang="en-AU" b="0" i="0" u="none" strike="noStrike" cap="none" normalizeH="0" baseline="0" dirty="0" smtClean="0">
                <a:ln>
                  <a:noFill/>
                </a:ln>
                <a:solidFill>
                  <a:srgbClr val="0080C0"/>
                </a:solidFill>
                <a:effectLst/>
                <a:latin typeface="Verdana" pitchFamily="34" charset="0"/>
                <a:ea typeface="Calibri" pitchFamily="34" charset="0"/>
                <a:cs typeface="Times New Roman" pitchFamily="18" charset="0"/>
              </a:rPr>
              <a:t> </a:t>
            </a:r>
            <a:r>
              <a:rPr kumimoji="0" lang="en-AU" sz="2000" i="0" u="none" strike="noStrike" cap="none" normalizeH="0" baseline="0" dirty="0" smtClean="0">
                <a:ln>
                  <a:noFill/>
                </a:ln>
                <a:effectLst/>
                <a:latin typeface="Verdana" pitchFamily="34" charset="0"/>
                <a:ea typeface="Verdana" pitchFamily="34" charset="0"/>
                <a:cs typeface="Verdana" pitchFamily="34" charset="0"/>
              </a:rPr>
              <a:t>A </a:t>
            </a:r>
            <a:r>
              <a:rPr kumimoji="0" lang="en-AU" sz="2000" i="0" strike="noStrike" cap="none" normalizeH="0" baseline="0" dirty="0" smtClean="0">
                <a:ln>
                  <a:noFill/>
                </a:ln>
                <a:effectLst/>
                <a:latin typeface="Verdana" pitchFamily="34" charset="0"/>
                <a:ea typeface="Verdana" pitchFamily="34" charset="0"/>
                <a:cs typeface="Verdana" pitchFamily="34" charset="0"/>
              </a:rPr>
              <a:t>tomato </a:t>
            </a:r>
            <a:r>
              <a:rPr kumimoji="0" lang="en-AU" sz="2000" i="0" u="none" strike="noStrike" cap="none" normalizeH="0" baseline="0" dirty="0" smtClean="0">
                <a:ln>
                  <a:noFill/>
                </a:ln>
                <a:effectLst/>
                <a:latin typeface="Verdana" pitchFamily="34" charset="0"/>
                <a:ea typeface="Verdana" pitchFamily="34" charset="0"/>
                <a:cs typeface="Verdana" pitchFamily="34" charset="0"/>
              </a:rPr>
              <a:t>has four chambers and is red. The heart has four chambers and is red.</a:t>
            </a:r>
            <a:r>
              <a:rPr kumimoji="0" lang="en-AU" sz="2000" i="0" u="none" strike="noStrike" cap="none" normalizeH="0" dirty="0" smtClean="0">
                <a:ln>
                  <a:noFill/>
                </a:ln>
                <a:effectLst/>
                <a:latin typeface="Verdana" pitchFamily="34" charset="0"/>
                <a:ea typeface="Verdana" pitchFamily="34" charset="0"/>
                <a:cs typeface="Verdana" pitchFamily="34" charset="0"/>
              </a:rPr>
              <a:t> T</a:t>
            </a:r>
            <a:r>
              <a:rPr kumimoji="0" lang="en-AU" sz="2000" i="0" u="none" strike="noStrike" cap="none" normalizeH="0" baseline="0" dirty="0" smtClean="0">
                <a:ln>
                  <a:noFill/>
                </a:ln>
                <a:effectLst/>
                <a:latin typeface="Verdana" pitchFamily="34" charset="0"/>
                <a:ea typeface="Verdana" pitchFamily="34" charset="0"/>
                <a:cs typeface="Verdana" pitchFamily="34" charset="0"/>
              </a:rPr>
              <a:t>omatoes are loaded with </a:t>
            </a:r>
            <a:r>
              <a:rPr kumimoji="0" lang="en-AU" sz="2000" i="0" u="none" strike="noStrike" cap="none" normalizeH="0" baseline="0" dirty="0" err="1" smtClean="0">
                <a:ln>
                  <a:noFill/>
                </a:ln>
                <a:effectLst/>
                <a:latin typeface="Verdana" pitchFamily="34" charset="0"/>
                <a:ea typeface="Verdana" pitchFamily="34" charset="0"/>
                <a:cs typeface="Verdana" pitchFamily="34" charset="0"/>
              </a:rPr>
              <a:t>lycopine</a:t>
            </a:r>
            <a:r>
              <a:rPr kumimoji="0" lang="en-AU" sz="2000" i="0" u="none" strike="noStrike" cap="none" normalizeH="0" baseline="0" dirty="0" smtClean="0">
                <a:ln>
                  <a:noFill/>
                </a:ln>
                <a:effectLst/>
                <a:latin typeface="Verdana" pitchFamily="34" charset="0"/>
                <a:ea typeface="Verdana" pitchFamily="34" charset="0"/>
                <a:cs typeface="Verdana" pitchFamily="34" charset="0"/>
              </a:rPr>
              <a:t> and are indeed pure heart and blood food</a:t>
            </a:r>
            <a:endParaRPr lang="en-AU" sz="2000" dirty="0">
              <a:latin typeface="Verdana" pitchFamily="34" charset="0"/>
              <a:ea typeface="Verdana" pitchFamily="34" charset="0"/>
              <a:cs typeface="Verdana" pitchFamily="34" charset="0"/>
            </a:endParaRPr>
          </a:p>
        </p:txBody>
      </p:sp>
      <p:pic>
        <p:nvPicPr>
          <p:cNvPr id="4098" name="Picture 2" descr="C:\Users\Peter and Kaye Sehm\Pictures\orange_1.jpg"/>
          <p:cNvPicPr>
            <a:picLocks noChangeAspect="1" noChangeArrowheads="1"/>
          </p:cNvPicPr>
          <p:nvPr/>
        </p:nvPicPr>
        <p:blipFill>
          <a:blip r:embed="rId3" cstate="print"/>
          <a:srcRect/>
          <a:stretch>
            <a:fillRect/>
          </a:stretch>
        </p:blipFill>
        <p:spPr bwMode="auto">
          <a:xfrm>
            <a:off x="683568" y="764704"/>
            <a:ext cx="1428750" cy="1323975"/>
          </a:xfrm>
          <a:prstGeom prst="rect">
            <a:avLst/>
          </a:prstGeom>
          <a:noFill/>
        </p:spPr>
      </p:pic>
      <p:pic>
        <p:nvPicPr>
          <p:cNvPr id="4099" name="Picture 3" descr="C:\Users\Peter and Kaye Sehm\Pictures\tomato.jpg"/>
          <p:cNvPicPr>
            <a:picLocks noChangeAspect="1" noChangeArrowheads="1"/>
          </p:cNvPicPr>
          <p:nvPr/>
        </p:nvPicPr>
        <p:blipFill>
          <a:blip r:embed="rId4" cstate="print"/>
          <a:srcRect l="17734" r="11216"/>
          <a:stretch>
            <a:fillRect/>
          </a:stretch>
        </p:blipFill>
        <p:spPr bwMode="auto">
          <a:xfrm>
            <a:off x="611560" y="4709790"/>
            <a:ext cx="1334320" cy="1239489"/>
          </a:xfrm>
          <a:prstGeom prst="rect">
            <a:avLst/>
          </a:prstGeom>
          <a:noFill/>
        </p:spPr>
      </p:pic>
      <p:pic>
        <p:nvPicPr>
          <p:cNvPr id="4100" name="Picture 4" descr="C:\Users\Peter and Kaye Sehm\Pictures\onions.jpg"/>
          <p:cNvPicPr>
            <a:picLocks noChangeAspect="1" noChangeArrowheads="1"/>
          </p:cNvPicPr>
          <p:nvPr/>
        </p:nvPicPr>
        <p:blipFill>
          <a:blip r:embed="rId5" cstate="print"/>
          <a:srcRect/>
          <a:stretch>
            <a:fillRect/>
          </a:stretch>
        </p:blipFill>
        <p:spPr bwMode="auto">
          <a:xfrm>
            <a:off x="611560" y="2852936"/>
            <a:ext cx="1428750" cy="10668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AU" b="1" dirty="0" smtClean="0"/>
              <a:t>Alfalfa - Lucerne</a:t>
            </a:r>
            <a:endParaRPr lang="en-AU" b="1" dirty="0"/>
          </a:p>
        </p:txBody>
      </p:sp>
      <p:pic>
        <p:nvPicPr>
          <p:cNvPr id="6" name="Content Placeholder 5" descr="alfalfa0095free.jpg"/>
          <p:cNvPicPr>
            <a:picLocks noGrp="1" noChangeAspect="1"/>
          </p:cNvPicPr>
          <p:nvPr>
            <p:ph idx="1"/>
          </p:nvPr>
        </p:nvPicPr>
        <p:blipFill>
          <a:blip r:embed="rId3" cstate="print"/>
          <a:stretch>
            <a:fillRect/>
          </a:stretch>
        </p:blipFill>
        <p:spPr>
          <a:xfrm>
            <a:off x="539552" y="1340768"/>
            <a:ext cx="4032448" cy="4987335"/>
          </a:xfrm>
        </p:spPr>
      </p:pic>
      <p:pic>
        <p:nvPicPr>
          <p:cNvPr id="7" name="Picture 6" descr="DSCN2043.JPG"/>
          <p:cNvPicPr>
            <a:picLocks noGrp="1" noChangeAspect="1"/>
          </p:cNvPicPr>
          <p:nvPr isPhoto="1"/>
        </p:nvPicPr>
        <p:blipFill>
          <a:blip r:embed="rId4" cstate="print">
            <a:lum/>
          </a:blip>
          <a:srcRect l="24800" t="24800" r="31100" b="14301"/>
          <a:stretch>
            <a:fillRect/>
          </a:stretch>
        </p:blipFill>
        <p:spPr>
          <a:xfrm>
            <a:off x="4427984" y="1340768"/>
            <a:ext cx="4032448" cy="4968552"/>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772816"/>
            <a:ext cx="8229600" cy="5085184"/>
          </a:xfrm>
        </p:spPr>
        <p:txBody>
          <a:bodyPr>
            <a:normAutofit lnSpcReduction="10000"/>
          </a:bodyPr>
          <a:lstStyle/>
          <a:p>
            <a:r>
              <a:rPr lang="en-AU" sz="3200" dirty="0" smtClean="0"/>
              <a:t>Richest of foods - helpful for every condition of the body, builds vigour</a:t>
            </a:r>
            <a:br>
              <a:rPr lang="en-AU" sz="3200" dirty="0" smtClean="0"/>
            </a:br>
            <a:endParaRPr lang="en-AU" sz="3200" dirty="0" smtClean="0"/>
          </a:p>
          <a:p>
            <a:r>
              <a:rPr lang="en-AU" sz="3200" dirty="0" smtClean="0"/>
              <a:t> Rich in minerals (</a:t>
            </a:r>
            <a:r>
              <a:rPr lang="en-AU" sz="3200" dirty="0" err="1" smtClean="0"/>
              <a:t>esp</a:t>
            </a:r>
            <a:r>
              <a:rPr lang="en-AU" sz="3200" dirty="0" smtClean="0"/>
              <a:t> calcium), vitamins (D, B12</a:t>
            </a:r>
            <a:r>
              <a:rPr lang="en-AU" sz="3200" smtClean="0"/>
              <a:t>), protein, </a:t>
            </a:r>
            <a:r>
              <a:rPr lang="en-AU" sz="3200" dirty="0" smtClean="0"/>
              <a:t>balances hormones, enzymes</a:t>
            </a:r>
            <a:br>
              <a:rPr lang="en-AU" sz="3200" dirty="0" smtClean="0"/>
            </a:br>
            <a:endParaRPr lang="en-AU" sz="3200" dirty="0" smtClean="0"/>
          </a:p>
          <a:p>
            <a:r>
              <a:rPr lang="en-AU" sz="3200" dirty="0" smtClean="0"/>
              <a:t>Alleviates </a:t>
            </a:r>
            <a:r>
              <a:rPr lang="en-AU" sz="3200" dirty="0" err="1" smtClean="0"/>
              <a:t>anemia</a:t>
            </a:r>
            <a:r>
              <a:rPr lang="en-AU" sz="3200" dirty="0" smtClean="0"/>
              <a:t>, strengthens blood vessels</a:t>
            </a:r>
            <a:br>
              <a:rPr lang="en-AU" sz="3200" dirty="0" smtClean="0"/>
            </a:br>
            <a:endParaRPr lang="en-AU" sz="3200" dirty="0" smtClean="0"/>
          </a:p>
          <a:p>
            <a:endParaRPr lang="en-AU" dirty="0"/>
          </a:p>
        </p:txBody>
      </p:sp>
      <p:sp>
        <p:nvSpPr>
          <p:cNvPr id="3" name="Title 2"/>
          <p:cNvSpPr>
            <a:spLocks noGrp="1"/>
          </p:cNvSpPr>
          <p:nvPr>
            <p:ph type="title"/>
          </p:nvPr>
        </p:nvSpPr>
        <p:spPr/>
        <p:txBody>
          <a:bodyPr/>
          <a:lstStyle/>
          <a:p>
            <a:pPr algn="ctr"/>
            <a:r>
              <a:rPr lang="en-AU" b="1" dirty="0" smtClean="0"/>
              <a:t>Alfalfa</a:t>
            </a:r>
            <a:endParaRPr lang="en-AU" b="1" dirty="0"/>
          </a:p>
        </p:txBody>
      </p:sp>
      <p:pic>
        <p:nvPicPr>
          <p:cNvPr id="4" name="Content Placeholder 5" descr="alfalfa0095free.jpg"/>
          <p:cNvPicPr>
            <a:picLocks noGrp="1" noChangeAspect="1"/>
          </p:cNvPicPr>
          <p:nvPr>
            <p:ph idx="1"/>
          </p:nvPr>
        </p:nvPicPr>
        <p:blipFill>
          <a:blip r:embed="rId3" cstate="print"/>
          <a:stretch>
            <a:fillRect/>
          </a:stretch>
        </p:blipFill>
        <p:spPr>
          <a:xfrm>
            <a:off x="1547664" y="404664"/>
            <a:ext cx="1008112" cy="1222274"/>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2204864"/>
            <a:ext cx="8229600" cy="5085184"/>
          </a:xfrm>
        </p:spPr>
        <p:txBody>
          <a:bodyPr>
            <a:normAutofit/>
          </a:bodyPr>
          <a:lstStyle/>
          <a:p>
            <a:r>
              <a:rPr lang="en-AU" sz="3200" dirty="0" smtClean="0"/>
              <a:t>Alleviates bowel problems, peptic ulcers, eliminates fungi, helps digest proteins, helps digestion</a:t>
            </a:r>
            <a:br>
              <a:rPr lang="en-AU" sz="3200" dirty="0" smtClean="0"/>
            </a:br>
            <a:endParaRPr lang="en-AU" sz="3200" dirty="0" smtClean="0"/>
          </a:p>
          <a:p>
            <a:r>
              <a:rPr lang="en-AU" sz="3200" dirty="0" smtClean="0"/>
              <a:t>Absorbs excess dietary cholesterol, helps prevent diabetes, lowers elevated blood sugar, helps detoxify the liver </a:t>
            </a:r>
            <a:br>
              <a:rPr lang="en-AU" sz="3200" dirty="0" smtClean="0"/>
            </a:br>
            <a:endParaRPr lang="en-AU" sz="3200" dirty="0" smtClean="0"/>
          </a:p>
          <a:p>
            <a:endParaRPr lang="en-AU" dirty="0"/>
          </a:p>
        </p:txBody>
      </p:sp>
      <p:sp>
        <p:nvSpPr>
          <p:cNvPr id="3" name="Title 2"/>
          <p:cNvSpPr>
            <a:spLocks noGrp="1"/>
          </p:cNvSpPr>
          <p:nvPr>
            <p:ph type="title"/>
          </p:nvPr>
        </p:nvSpPr>
        <p:spPr/>
        <p:txBody>
          <a:bodyPr/>
          <a:lstStyle/>
          <a:p>
            <a:pPr algn="ctr"/>
            <a:r>
              <a:rPr lang="en-AU" b="1" dirty="0" smtClean="0"/>
              <a:t>Alfalfa</a:t>
            </a:r>
            <a:endParaRPr lang="en-AU" b="1" dirty="0"/>
          </a:p>
        </p:txBody>
      </p:sp>
      <p:pic>
        <p:nvPicPr>
          <p:cNvPr id="4" name="Content Placeholder 5" descr="alfalfa0095free.jpg"/>
          <p:cNvPicPr>
            <a:picLocks noGrp="1" noChangeAspect="1"/>
          </p:cNvPicPr>
          <p:nvPr>
            <p:ph idx="1"/>
          </p:nvPr>
        </p:nvPicPr>
        <p:blipFill>
          <a:blip r:embed="rId3" cstate="print"/>
          <a:stretch>
            <a:fillRect/>
          </a:stretch>
        </p:blipFill>
        <p:spPr>
          <a:xfrm>
            <a:off x="1475656" y="620688"/>
            <a:ext cx="1151080" cy="1222274"/>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1844824"/>
            <a:ext cx="8640960" cy="5334000"/>
          </a:xfrm>
        </p:spPr>
        <p:txBody>
          <a:bodyPr>
            <a:normAutofit/>
          </a:bodyPr>
          <a:lstStyle/>
          <a:p>
            <a:r>
              <a:rPr lang="en-AU" sz="2800" dirty="0" smtClean="0"/>
              <a:t>Counteracts excess acidity in rheumatoid arthritis, regenerates the skin and softens brittle hair, benefits the pituitary gland, alleviates sinusitis</a:t>
            </a:r>
            <a:br>
              <a:rPr lang="en-AU" sz="2800" dirty="0" smtClean="0"/>
            </a:br>
            <a:endParaRPr lang="en-AU" sz="2800" dirty="0" smtClean="0"/>
          </a:p>
          <a:p>
            <a:r>
              <a:rPr lang="en-AU" sz="2800" dirty="0" err="1" smtClean="0"/>
              <a:t>Toxemia</a:t>
            </a:r>
            <a:r>
              <a:rPr lang="en-AU" sz="2800" dirty="0" smtClean="0"/>
              <a:t>, jaundice, neuralgia, insomnia, nerves, constipation, lumbago, </a:t>
            </a:r>
            <a:r>
              <a:rPr lang="en-AU" sz="2800" dirty="0" err="1" smtClean="0"/>
              <a:t>edema</a:t>
            </a:r>
            <a:r>
              <a:rPr lang="en-AU" sz="2800" dirty="0" smtClean="0"/>
              <a:t>, skin eruptions, breastfeeding</a:t>
            </a:r>
            <a:br>
              <a:rPr lang="en-AU" sz="2800" dirty="0" smtClean="0"/>
            </a:br>
            <a:endParaRPr lang="en-AU" sz="2800" dirty="0" smtClean="0"/>
          </a:p>
          <a:p>
            <a:r>
              <a:rPr lang="en-AU" sz="2800" dirty="0" smtClean="0">
                <a:solidFill>
                  <a:srgbClr val="FFFF00"/>
                </a:solidFill>
              </a:rPr>
              <a:t>Caution: Aggravates lupus (seeds and sprouts), </a:t>
            </a:r>
            <a:r>
              <a:rPr lang="en-AU" sz="2800" dirty="0" err="1" smtClean="0">
                <a:solidFill>
                  <a:srgbClr val="FFFF00"/>
                </a:solidFill>
              </a:rPr>
              <a:t>warfarin</a:t>
            </a:r>
            <a:r>
              <a:rPr lang="en-AU" sz="2800" dirty="0" smtClean="0">
                <a:solidFill>
                  <a:srgbClr val="FFFF00"/>
                </a:solidFill>
              </a:rPr>
              <a:t>, pregnancy</a:t>
            </a:r>
          </a:p>
        </p:txBody>
      </p:sp>
      <p:sp>
        <p:nvSpPr>
          <p:cNvPr id="3" name="Title 2"/>
          <p:cNvSpPr>
            <a:spLocks noGrp="1"/>
          </p:cNvSpPr>
          <p:nvPr>
            <p:ph type="title"/>
          </p:nvPr>
        </p:nvSpPr>
        <p:spPr/>
        <p:txBody>
          <a:bodyPr/>
          <a:lstStyle/>
          <a:p>
            <a:pPr algn="ctr"/>
            <a:r>
              <a:rPr lang="en-AU" b="1" dirty="0" smtClean="0"/>
              <a:t>Alfalfa</a:t>
            </a:r>
            <a:endParaRPr lang="en-AU" b="1" dirty="0"/>
          </a:p>
        </p:txBody>
      </p:sp>
      <p:pic>
        <p:nvPicPr>
          <p:cNvPr id="4" name="Content Placeholder 5" descr="alfalfa0095free.jpg"/>
          <p:cNvPicPr>
            <a:picLocks noChangeAspect="1"/>
          </p:cNvPicPr>
          <p:nvPr/>
        </p:nvPicPr>
        <p:blipFill>
          <a:blip r:embed="rId3" cstate="print"/>
          <a:srcRect t="16303"/>
          <a:stretch>
            <a:fillRect/>
          </a:stretch>
        </p:blipFill>
        <p:spPr>
          <a:xfrm rot="10800000" flipV="1">
            <a:off x="1043608" y="404664"/>
            <a:ext cx="1223088" cy="1224136"/>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tinging nettle.jpg"/>
          <p:cNvPicPr>
            <a:picLocks noGrp="1" noChangeAspect="1"/>
          </p:cNvPicPr>
          <p:nvPr>
            <p:ph idx="1"/>
          </p:nvPr>
        </p:nvPicPr>
        <p:blipFill>
          <a:blip r:embed="rId3" cstate="print"/>
          <a:srcRect b="4486"/>
          <a:stretch>
            <a:fillRect/>
          </a:stretch>
        </p:blipFill>
        <p:spPr>
          <a:xfrm>
            <a:off x="755576" y="1412776"/>
            <a:ext cx="4104456" cy="4968552"/>
          </a:xfrm>
        </p:spPr>
      </p:pic>
      <p:sp>
        <p:nvSpPr>
          <p:cNvPr id="3" name="Title 2"/>
          <p:cNvSpPr>
            <a:spLocks noGrp="1"/>
          </p:cNvSpPr>
          <p:nvPr>
            <p:ph type="title"/>
          </p:nvPr>
        </p:nvSpPr>
        <p:spPr/>
        <p:txBody>
          <a:bodyPr/>
          <a:lstStyle/>
          <a:p>
            <a:pPr algn="ctr"/>
            <a:r>
              <a:rPr lang="en-AU" b="1" dirty="0" smtClean="0">
                <a:solidFill>
                  <a:schemeClr val="tx1"/>
                </a:solidFill>
              </a:rPr>
              <a:t>Stinging Nettle</a:t>
            </a:r>
            <a:endParaRPr lang="en-AU" b="1" dirty="0">
              <a:solidFill>
                <a:schemeClr val="tx1"/>
              </a:solidFill>
            </a:endParaRPr>
          </a:p>
        </p:txBody>
      </p:sp>
      <p:pic>
        <p:nvPicPr>
          <p:cNvPr id="6" name="Picture 5" descr="Stinging nettle needles.jpg"/>
          <p:cNvPicPr>
            <a:picLocks noChangeAspect="1"/>
          </p:cNvPicPr>
          <p:nvPr/>
        </p:nvPicPr>
        <p:blipFill>
          <a:blip r:embed="rId4" cstate="print"/>
          <a:srcRect l="16567" r="15265"/>
          <a:stretch>
            <a:fillRect/>
          </a:stretch>
        </p:blipFill>
        <p:spPr>
          <a:xfrm>
            <a:off x="4860032" y="1412776"/>
            <a:ext cx="3851920" cy="4941168"/>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988840"/>
            <a:ext cx="8229600" cy="5040560"/>
          </a:xfrm>
        </p:spPr>
        <p:txBody>
          <a:bodyPr>
            <a:normAutofit/>
          </a:bodyPr>
          <a:lstStyle/>
          <a:p>
            <a:r>
              <a:rPr lang="en-AU" dirty="0" smtClean="0"/>
              <a:t>Very good blood purifier, </a:t>
            </a:r>
            <a:r>
              <a:rPr lang="en-AU" dirty="0" err="1" smtClean="0"/>
              <a:t>anemia</a:t>
            </a:r>
            <a:r>
              <a:rPr lang="en-AU" dirty="0" smtClean="0"/>
              <a:t>, stimulates circulation, alleviates low blood pressure</a:t>
            </a:r>
            <a:br>
              <a:rPr lang="en-AU" dirty="0" smtClean="0"/>
            </a:br>
            <a:endParaRPr lang="en-AU" dirty="0" smtClean="0"/>
          </a:p>
          <a:p>
            <a:r>
              <a:rPr lang="en-AU" dirty="0" smtClean="0"/>
              <a:t>Constipation, intestinal parasites, increases production of urine</a:t>
            </a:r>
            <a:br>
              <a:rPr lang="en-AU" dirty="0" smtClean="0"/>
            </a:br>
            <a:endParaRPr lang="en-AU" dirty="0" smtClean="0"/>
          </a:p>
          <a:p>
            <a:r>
              <a:rPr lang="en-AU" dirty="0" smtClean="0"/>
              <a:t>Allergies (itching eyes, ears or throat), some cancers  (prostate), stimulates immune system, inhibits some viruses (HIV, influenza, respiratory)</a:t>
            </a:r>
            <a:br>
              <a:rPr lang="en-AU" dirty="0" smtClean="0"/>
            </a:br>
            <a:endParaRPr lang="en-AU" dirty="0" smtClean="0"/>
          </a:p>
          <a:p>
            <a:endParaRPr lang="en-AU" dirty="0"/>
          </a:p>
        </p:txBody>
      </p:sp>
      <p:sp>
        <p:nvSpPr>
          <p:cNvPr id="3" name="Title 2"/>
          <p:cNvSpPr>
            <a:spLocks noGrp="1"/>
          </p:cNvSpPr>
          <p:nvPr>
            <p:ph type="title"/>
          </p:nvPr>
        </p:nvSpPr>
        <p:spPr/>
        <p:txBody>
          <a:bodyPr/>
          <a:lstStyle/>
          <a:p>
            <a:pPr algn="ctr"/>
            <a:r>
              <a:rPr lang="en-AU" b="1" dirty="0" smtClean="0"/>
              <a:t>Stinging Nettle</a:t>
            </a:r>
            <a:endParaRPr lang="en-AU" b="1" dirty="0"/>
          </a:p>
        </p:txBody>
      </p:sp>
      <p:pic>
        <p:nvPicPr>
          <p:cNvPr id="4" name="Content Placeholder 3" descr="stinging nettle.jpg"/>
          <p:cNvPicPr>
            <a:picLocks noGrp="1" noChangeAspect="1"/>
          </p:cNvPicPr>
          <p:nvPr>
            <p:ph idx="1"/>
          </p:nvPr>
        </p:nvPicPr>
        <p:blipFill>
          <a:blip r:embed="rId3" cstate="print"/>
          <a:srcRect b="14037"/>
          <a:stretch>
            <a:fillRect/>
          </a:stretch>
        </p:blipFill>
        <p:spPr>
          <a:xfrm>
            <a:off x="611560" y="260648"/>
            <a:ext cx="1368152" cy="1296144"/>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AU" dirty="0" smtClean="0"/>
              <a:t>This program is intended to give information only</a:t>
            </a:r>
          </a:p>
          <a:p>
            <a:r>
              <a:rPr lang="en-AU" dirty="0" smtClean="0"/>
              <a:t>Herbs have been used throughout many centuries, however  this program is not intended to substitute for any treatment that may be prescribed by your doctor</a:t>
            </a:r>
          </a:p>
          <a:p>
            <a:r>
              <a:rPr lang="en-AU" dirty="0" smtClean="0"/>
              <a:t>You need to consult your doctor before taking herbs if you are on any medications</a:t>
            </a:r>
          </a:p>
          <a:p>
            <a:r>
              <a:rPr lang="en-AU" dirty="0" smtClean="0"/>
              <a:t>Women who are pregnant, considering becoming pregnant or breastfeeding should not be  using herbs without the approval of their doctor</a:t>
            </a:r>
            <a:endParaRPr lang="en-AU" dirty="0"/>
          </a:p>
        </p:txBody>
      </p:sp>
      <p:sp>
        <p:nvSpPr>
          <p:cNvPr id="3" name="Title 2"/>
          <p:cNvSpPr>
            <a:spLocks noGrp="1"/>
          </p:cNvSpPr>
          <p:nvPr>
            <p:ph type="title"/>
          </p:nvPr>
        </p:nvSpPr>
        <p:spPr/>
        <p:txBody>
          <a:bodyPr>
            <a:normAutofit fontScale="90000"/>
          </a:bodyPr>
          <a:lstStyle/>
          <a:p>
            <a:pPr algn="ctr"/>
            <a:r>
              <a:rPr lang="en-AU" b="1" dirty="0" smtClean="0"/>
              <a:t>Use caution and common sense</a:t>
            </a:r>
            <a:endParaRPr lang="en-AU"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988840"/>
            <a:ext cx="8229600" cy="5040560"/>
          </a:xfrm>
        </p:spPr>
        <p:txBody>
          <a:bodyPr>
            <a:normAutofit/>
          </a:bodyPr>
          <a:lstStyle/>
          <a:p>
            <a:r>
              <a:rPr lang="en-AU" dirty="0" smtClean="0"/>
              <a:t>Osteoarthritis, rheumatoid arthritis (neutralizes uric acid), gout, takes oxygen to vital organs</a:t>
            </a:r>
            <a:br>
              <a:rPr lang="en-AU" dirty="0" smtClean="0"/>
            </a:br>
            <a:endParaRPr lang="en-AU" dirty="0" smtClean="0"/>
          </a:p>
          <a:p>
            <a:r>
              <a:rPr lang="en-AU" dirty="0" smtClean="0"/>
              <a:t>Alleviates asthma,  hay fever, rhinitis, sinusitis, improves lactation, contains serotonin </a:t>
            </a:r>
            <a:br>
              <a:rPr lang="en-AU" dirty="0" smtClean="0"/>
            </a:br>
            <a:endParaRPr lang="en-AU" dirty="0" smtClean="0"/>
          </a:p>
          <a:p>
            <a:r>
              <a:rPr lang="en-AU" dirty="0" smtClean="0"/>
              <a:t>Used for centuries for pain relief, Roman soldiers used it to warm themselves and protect against cold and damp</a:t>
            </a:r>
            <a:br>
              <a:rPr lang="en-AU" dirty="0" smtClean="0"/>
            </a:br>
            <a:endParaRPr lang="en-AU" dirty="0" smtClean="0"/>
          </a:p>
          <a:p>
            <a:endParaRPr lang="en-AU" dirty="0"/>
          </a:p>
        </p:txBody>
      </p:sp>
      <p:sp>
        <p:nvSpPr>
          <p:cNvPr id="3" name="Title 2"/>
          <p:cNvSpPr>
            <a:spLocks noGrp="1"/>
          </p:cNvSpPr>
          <p:nvPr>
            <p:ph type="title"/>
          </p:nvPr>
        </p:nvSpPr>
        <p:spPr/>
        <p:txBody>
          <a:bodyPr/>
          <a:lstStyle/>
          <a:p>
            <a:pPr algn="ctr"/>
            <a:r>
              <a:rPr lang="en-AU" b="1" dirty="0" smtClean="0"/>
              <a:t>Stinging Nettle</a:t>
            </a:r>
            <a:endParaRPr lang="en-AU" b="1" dirty="0"/>
          </a:p>
        </p:txBody>
      </p:sp>
      <p:pic>
        <p:nvPicPr>
          <p:cNvPr id="4" name="Content Placeholder 3" descr="stinging nettle.jpg"/>
          <p:cNvPicPr>
            <a:picLocks noGrp="1" noChangeAspect="1"/>
          </p:cNvPicPr>
          <p:nvPr>
            <p:ph idx="1"/>
          </p:nvPr>
        </p:nvPicPr>
        <p:blipFill>
          <a:blip r:embed="rId3" cstate="print"/>
          <a:srcRect b="14037"/>
          <a:stretch>
            <a:fillRect/>
          </a:stretch>
        </p:blipFill>
        <p:spPr>
          <a:xfrm>
            <a:off x="611560" y="260648"/>
            <a:ext cx="1368152" cy="1296144"/>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988840"/>
            <a:ext cx="8229600" cy="5040560"/>
          </a:xfrm>
        </p:spPr>
        <p:txBody>
          <a:bodyPr>
            <a:normAutofit/>
          </a:bodyPr>
          <a:lstStyle/>
          <a:p>
            <a:r>
              <a:rPr lang="en-AU" dirty="0" smtClean="0"/>
              <a:t>Fever, colds, phlegm and mucus conditions, bronchitis,  neuralgia, sciatica, lumbago, neuritis, tendonitis, backache, liver, kidney and bladder ailments, stones, stomach ulcers,  corrects blood sugar levels, iron deficiency, low energy, fatigue, dizzy spells, varicose vein, </a:t>
            </a:r>
            <a:r>
              <a:rPr lang="en-AU" dirty="0" err="1" smtClean="0"/>
              <a:t>edema</a:t>
            </a:r>
            <a:r>
              <a:rPr lang="en-AU" dirty="0" smtClean="0"/>
              <a:t>, depression, hysteria, mood swings, heavy menstrual bleeding, strengthens pancreas, thymus, thyroid, adrenals plus all glands in body, increases virility, rebuilds mother’s energy after childbirth</a:t>
            </a:r>
            <a:br>
              <a:rPr lang="en-AU" dirty="0" smtClean="0"/>
            </a:br>
            <a:endParaRPr lang="en-AU" dirty="0" smtClean="0"/>
          </a:p>
          <a:p>
            <a:endParaRPr lang="en-AU" dirty="0"/>
          </a:p>
        </p:txBody>
      </p:sp>
      <p:sp>
        <p:nvSpPr>
          <p:cNvPr id="3" name="Title 2"/>
          <p:cNvSpPr>
            <a:spLocks noGrp="1"/>
          </p:cNvSpPr>
          <p:nvPr>
            <p:ph type="title"/>
          </p:nvPr>
        </p:nvSpPr>
        <p:spPr/>
        <p:txBody>
          <a:bodyPr/>
          <a:lstStyle/>
          <a:p>
            <a:pPr algn="ctr"/>
            <a:r>
              <a:rPr lang="en-AU" b="1" dirty="0" smtClean="0"/>
              <a:t>Stinging Nettle</a:t>
            </a:r>
            <a:endParaRPr lang="en-AU" b="1" dirty="0"/>
          </a:p>
        </p:txBody>
      </p:sp>
      <p:pic>
        <p:nvPicPr>
          <p:cNvPr id="4" name="Content Placeholder 3" descr="stinging nettle.jpg"/>
          <p:cNvPicPr>
            <a:picLocks noGrp="1" noChangeAspect="1"/>
          </p:cNvPicPr>
          <p:nvPr>
            <p:ph idx="1"/>
          </p:nvPr>
        </p:nvPicPr>
        <p:blipFill>
          <a:blip r:embed="rId3" cstate="print"/>
          <a:srcRect b="14037"/>
          <a:stretch>
            <a:fillRect/>
          </a:stretch>
        </p:blipFill>
        <p:spPr>
          <a:xfrm>
            <a:off x="611560" y="260648"/>
            <a:ext cx="1368152" cy="1296144"/>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700808"/>
            <a:ext cx="8208912" cy="5157192"/>
          </a:xfrm>
        </p:spPr>
        <p:txBody>
          <a:bodyPr>
            <a:normAutofit/>
          </a:bodyPr>
          <a:lstStyle/>
          <a:p>
            <a:r>
              <a:rPr lang="en-AU" dirty="0" smtClean="0"/>
              <a:t>Balances hormones, combine with Saw Palmetto for treatment of enlarged prostate</a:t>
            </a:r>
            <a:br>
              <a:rPr lang="en-AU" dirty="0" smtClean="0"/>
            </a:br>
            <a:endParaRPr lang="en-AU" dirty="0" smtClean="0"/>
          </a:p>
          <a:p>
            <a:r>
              <a:rPr lang="en-AU" dirty="0" smtClean="0"/>
              <a:t>This combination used daily for 12 weeks caused an 26% increase in urinary flow, 45% reduction in residual urine, 50% reduction in </a:t>
            </a:r>
            <a:r>
              <a:rPr lang="en-AU" dirty="0" err="1" smtClean="0"/>
              <a:t>nocturia</a:t>
            </a:r>
            <a:r>
              <a:rPr lang="en-AU" dirty="0" smtClean="0"/>
              <a:t>, and 53% decrease in post-void dribbling in enlarged prostate patients (average 43.5%)</a:t>
            </a:r>
            <a:br>
              <a:rPr lang="en-AU" dirty="0" smtClean="0"/>
            </a:br>
            <a:endParaRPr lang="en-AU" dirty="0" smtClean="0"/>
          </a:p>
          <a:p>
            <a:r>
              <a:rPr lang="en-AU" dirty="0" smtClean="0">
                <a:solidFill>
                  <a:srgbClr val="FFFF00"/>
                </a:solidFill>
              </a:rPr>
              <a:t>Caution: Can raise blood pressure</a:t>
            </a:r>
            <a:r>
              <a:rPr lang="en-AU" dirty="0" smtClean="0"/>
              <a:t/>
            </a:r>
            <a:br>
              <a:rPr lang="en-AU" dirty="0" smtClean="0"/>
            </a:br>
            <a:endParaRPr lang="en-AU" dirty="0" smtClean="0"/>
          </a:p>
          <a:p>
            <a:endParaRPr lang="en-AU" dirty="0"/>
          </a:p>
        </p:txBody>
      </p:sp>
      <p:sp>
        <p:nvSpPr>
          <p:cNvPr id="3" name="Title 2"/>
          <p:cNvSpPr>
            <a:spLocks noGrp="1"/>
          </p:cNvSpPr>
          <p:nvPr>
            <p:ph type="title"/>
          </p:nvPr>
        </p:nvSpPr>
        <p:spPr/>
        <p:txBody>
          <a:bodyPr/>
          <a:lstStyle/>
          <a:p>
            <a:pPr algn="ctr"/>
            <a:r>
              <a:rPr lang="en-AU" b="1" dirty="0" smtClean="0">
                <a:solidFill>
                  <a:schemeClr val="tx1"/>
                </a:solidFill>
              </a:rPr>
              <a:t>Stinging Nettle</a:t>
            </a:r>
            <a:endParaRPr lang="en-AU" b="1" dirty="0">
              <a:solidFill>
                <a:schemeClr val="tx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andelion-plant.jpg"/>
          <p:cNvPicPr>
            <a:picLocks noGrp="1" noChangeAspect="1"/>
          </p:cNvPicPr>
          <p:nvPr>
            <p:ph idx="1"/>
          </p:nvPr>
        </p:nvPicPr>
        <p:blipFill>
          <a:blip r:embed="rId3" cstate="print"/>
          <a:stretch>
            <a:fillRect/>
          </a:stretch>
        </p:blipFill>
        <p:spPr>
          <a:xfrm>
            <a:off x="323528" y="1484784"/>
            <a:ext cx="5117850" cy="5112568"/>
          </a:xfrm>
        </p:spPr>
      </p:pic>
      <p:sp>
        <p:nvSpPr>
          <p:cNvPr id="3" name="Title 2"/>
          <p:cNvSpPr>
            <a:spLocks noGrp="1"/>
          </p:cNvSpPr>
          <p:nvPr>
            <p:ph type="title"/>
          </p:nvPr>
        </p:nvSpPr>
        <p:spPr/>
        <p:txBody>
          <a:bodyPr/>
          <a:lstStyle/>
          <a:p>
            <a:pPr algn="ctr"/>
            <a:r>
              <a:rPr lang="en-AU" b="1" dirty="0" smtClean="0"/>
              <a:t>Dandelion</a:t>
            </a:r>
            <a:endParaRPr lang="en-AU" b="1" dirty="0"/>
          </a:p>
        </p:txBody>
      </p:sp>
      <p:pic>
        <p:nvPicPr>
          <p:cNvPr id="5" name="Picture 4" descr="dandelion-plant-with-yellow-flowers-200.jpg"/>
          <p:cNvPicPr>
            <a:picLocks noChangeAspect="1"/>
          </p:cNvPicPr>
          <p:nvPr/>
        </p:nvPicPr>
        <p:blipFill>
          <a:blip r:embed="rId4" cstate="print"/>
          <a:stretch>
            <a:fillRect/>
          </a:stretch>
        </p:blipFill>
        <p:spPr>
          <a:xfrm>
            <a:off x="5436096" y="1484784"/>
            <a:ext cx="3480930" cy="5078994"/>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C:\Users\Peter and Kaye Sehm\Pictures\Nikon Transfer\007_02\DSCN2050.JPG"/>
          <p:cNvPicPr>
            <a:picLocks noGrp="1" noChangeAspect="1" noChangeArrowheads="1"/>
          </p:cNvPicPr>
          <p:nvPr>
            <p:ph idx="1"/>
          </p:nvPr>
        </p:nvPicPr>
        <p:blipFill>
          <a:blip r:embed="rId3" cstate="print"/>
          <a:srcRect l="2630" r="7027"/>
          <a:stretch>
            <a:fillRect/>
          </a:stretch>
        </p:blipFill>
        <p:spPr bwMode="auto">
          <a:xfrm rot="5400000">
            <a:off x="-494928" y="494928"/>
            <a:ext cx="6857999" cy="5868144"/>
          </a:xfrm>
          <a:prstGeom prst="rect">
            <a:avLst/>
          </a:prstGeom>
          <a:noFill/>
        </p:spPr>
      </p:pic>
      <p:pic>
        <p:nvPicPr>
          <p:cNvPr id="115715" name="Picture 3" descr="C:\Users\Peter and Kaye Sehm\Pictures\Nikon Transfer\007_02\DSCN2054.JPG"/>
          <p:cNvPicPr>
            <a:picLocks noChangeAspect="1" noChangeArrowheads="1"/>
          </p:cNvPicPr>
          <p:nvPr/>
        </p:nvPicPr>
        <p:blipFill>
          <a:blip r:embed="rId4" cstate="print"/>
          <a:srcRect l="26831" t="6571" r="39875" b="10431"/>
          <a:stretch>
            <a:fillRect/>
          </a:stretch>
        </p:blipFill>
        <p:spPr bwMode="auto">
          <a:xfrm>
            <a:off x="5831632" y="0"/>
            <a:ext cx="3312368" cy="68580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SCN1382.JPG"/>
          <p:cNvPicPr>
            <a:picLocks noGrp="1" noChangeAspect="1"/>
          </p:cNvPicPr>
          <p:nvPr>
            <p:ph idx="1"/>
          </p:nvPr>
        </p:nvPicPr>
        <p:blipFill>
          <a:blip r:embed="rId3"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SCN1384.JPG"/>
          <p:cNvPicPr>
            <a:picLocks noGrp="1" noChangeAspect="1"/>
          </p:cNvPicPr>
          <p:nvPr>
            <p:ph idx="1"/>
          </p:nvPr>
        </p:nvPicPr>
        <p:blipFill>
          <a:blip r:embed="rId3" cstate="print"/>
          <a:stretch>
            <a:fillRect/>
          </a:stretch>
        </p:blipFill>
        <p:spPr>
          <a:xfrm>
            <a:off x="0" y="0"/>
            <a:ext cx="9468544" cy="68580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5334000"/>
          </a:xfrm>
        </p:spPr>
        <p:txBody>
          <a:bodyPr>
            <a:normAutofit lnSpcReduction="10000"/>
          </a:bodyPr>
          <a:lstStyle/>
          <a:p>
            <a:r>
              <a:rPr lang="en-AU" sz="2800" dirty="0" smtClean="0"/>
              <a:t>Appears after winter, bitter, use leaves, roots, stems (hollow)</a:t>
            </a:r>
            <a:br>
              <a:rPr lang="en-AU" sz="2800" dirty="0" smtClean="0"/>
            </a:br>
            <a:endParaRPr lang="en-AU" sz="2800" dirty="0" smtClean="0"/>
          </a:p>
          <a:p>
            <a:r>
              <a:rPr lang="en-AU" sz="2800" dirty="0" smtClean="0"/>
              <a:t>Full of nutritive salts which purify the blood and destroy acid in the blood, </a:t>
            </a:r>
            <a:r>
              <a:rPr lang="en-AU" sz="2800" dirty="0" err="1" smtClean="0"/>
              <a:t>anemia</a:t>
            </a:r>
            <a:r>
              <a:rPr lang="en-AU" sz="2800" dirty="0" smtClean="0"/>
              <a:t> (caused by lack of nutritive salts), improves circulation</a:t>
            </a:r>
            <a:br>
              <a:rPr lang="en-AU" sz="2800" dirty="0" smtClean="0"/>
            </a:br>
            <a:endParaRPr lang="en-AU" sz="2800" dirty="0" smtClean="0"/>
          </a:p>
          <a:p>
            <a:r>
              <a:rPr lang="en-AU" sz="2800" dirty="0" smtClean="0"/>
              <a:t>Great liver tonic, stimulates bile flow, alleviates colitis, constipation, gall stones</a:t>
            </a:r>
            <a:br>
              <a:rPr lang="en-AU" sz="2800" dirty="0" smtClean="0"/>
            </a:br>
            <a:endParaRPr lang="en-AU" sz="2800" dirty="0" smtClean="0"/>
          </a:p>
          <a:p>
            <a:r>
              <a:rPr lang="en-AU" sz="2800" dirty="0" smtClean="0"/>
              <a:t>Helps kidney function, scanty urine, bed wetting</a:t>
            </a:r>
            <a:br>
              <a:rPr lang="en-AU" sz="2800" dirty="0" smtClean="0"/>
            </a:br>
            <a:endParaRPr lang="en-AU" dirty="0" smtClean="0"/>
          </a:p>
          <a:p>
            <a:endParaRPr lang="en-AU" dirty="0"/>
          </a:p>
        </p:txBody>
      </p:sp>
      <p:sp>
        <p:nvSpPr>
          <p:cNvPr id="3" name="Title 2"/>
          <p:cNvSpPr>
            <a:spLocks noGrp="1"/>
          </p:cNvSpPr>
          <p:nvPr>
            <p:ph type="title"/>
          </p:nvPr>
        </p:nvSpPr>
        <p:spPr/>
        <p:txBody>
          <a:bodyPr/>
          <a:lstStyle/>
          <a:p>
            <a:pPr algn="ctr"/>
            <a:r>
              <a:rPr lang="en-AU" b="1" dirty="0" smtClean="0"/>
              <a:t>Dandelion</a:t>
            </a:r>
            <a:endParaRPr lang="en-AU" b="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5334000"/>
          </a:xfrm>
        </p:spPr>
        <p:txBody>
          <a:bodyPr>
            <a:normAutofit/>
          </a:bodyPr>
          <a:lstStyle/>
          <a:p>
            <a:r>
              <a:rPr lang="en-AU" sz="2800" dirty="0" smtClean="0"/>
              <a:t>Stimulates spleen, regulates blood sugar, alleviates Diabetes Mellitus (1 cup 3 times daily), congestion of liver (1 cup 2 x daily – strong decoction), jaundice, obesity, reduces severity of hepatitis</a:t>
            </a:r>
            <a:br>
              <a:rPr lang="en-AU" sz="2800" dirty="0" smtClean="0"/>
            </a:br>
            <a:endParaRPr lang="en-AU" sz="2800" dirty="0" smtClean="0"/>
          </a:p>
          <a:p>
            <a:r>
              <a:rPr lang="en-AU" sz="2800" dirty="0" smtClean="0"/>
              <a:t>Helps arthritis, rheumatism, acne, skin blemishes, </a:t>
            </a:r>
            <a:r>
              <a:rPr lang="en-AU" sz="2800" dirty="0" err="1" smtClean="0"/>
              <a:t>edema</a:t>
            </a:r>
            <a:r>
              <a:rPr lang="en-AU" sz="2800" dirty="0" smtClean="0"/>
              <a:t/>
            </a:r>
            <a:br>
              <a:rPr lang="en-AU" sz="2800" dirty="0" smtClean="0"/>
            </a:br>
            <a:endParaRPr lang="en-AU" sz="2800" dirty="0" smtClean="0"/>
          </a:p>
          <a:p>
            <a:r>
              <a:rPr lang="en-AU" sz="2800" dirty="0" smtClean="0"/>
              <a:t>Used as a poultice is a traditional treatment for breast cancer, sap alleviates warts</a:t>
            </a:r>
            <a:endParaRPr lang="en-AU" sz="2800" dirty="0"/>
          </a:p>
        </p:txBody>
      </p:sp>
      <p:sp>
        <p:nvSpPr>
          <p:cNvPr id="3" name="Title 2"/>
          <p:cNvSpPr>
            <a:spLocks noGrp="1"/>
          </p:cNvSpPr>
          <p:nvPr>
            <p:ph type="title"/>
          </p:nvPr>
        </p:nvSpPr>
        <p:spPr/>
        <p:txBody>
          <a:bodyPr/>
          <a:lstStyle/>
          <a:p>
            <a:pPr algn="ctr"/>
            <a:r>
              <a:rPr lang="en-AU" b="1" dirty="0" smtClean="0">
                <a:effectLst/>
              </a:rPr>
              <a:t>Dandelion</a:t>
            </a:r>
            <a:endParaRPr lang="en-AU" b="1" dirty="0">
              <a:effectLs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AU" b="1" dirty="0" smtClean="0">
                <a:effectLst>
                  <a:outerShdw blurRad="38100" dist="38100" dir="2700000" algn="tl">
                    <a:srgbClr val="000000">
                      <a:alpha val="43137"/>
                    </a:srgbClr>
                  </a:outerShdw>
                </a:effectLst>
              </a:rPr>
              <a:t>Cat’s Claw</a:t>
            </a:r>
            <a:endParaRPr lang="en-AU" b="1" dirty="0">
              <a:effectLst>
                <a:outerShdw blurRad="38100" dist="38100" dir="2700000" algn="tl">
                  <a:srgbClr val="000000">
                    <a:alpha val="43137"/>
                  </a:srgbClr>
                </a:outerShdw>
              </a:effectLst>
            </a:endParaRPr>
          </a:p>
        </p:txBody>
      </p:sp>
      <p:pic>
        <p:nvPicPr>
          <p:cNvPr id="1026" name="Picture 2" descr="C:\Users\Peter and Kaye Sehm\Pictures\Nikon Transfer\006_01\DSCN2046.JPG"/>
          <p:cNvPicPr>
            <a:picLocks noGrp="1" noChangeAspect="1" noChangeArrowheads="1"/>
          </p:cNvPicPr>
          <p:nvPr>
            <p:ph idx="1"/>
          </p:nvPr>
        </p:nvPicPr>
        <p:blipFill>
          <a:blip r:embed="rId3" cstate="print"/>
          <a:srcRect l="16537" t="14892" r="23220" b="26834"/>
          <a:stretch>
            <a:fillRect/>
          </a:stretch>
        </p:blipFill>
        <p:spPr bwMode="auto">
          <a:xfrm>
            <a:off x="1187624" y="1628800"/>
            <a:ext cx="6552728" cy="475394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628800"/>
            <a:ext cx="8229600" cy="5505400"/>
          </a:xfrm>
        </p:spPr>
        <p:txBody>
          <a:bodyPr>
            <a:normAutofit/>
          </a:bodyPr>
          <a:lstStyle/>
          <a:p>
            <a:r>
              <a:rPr lang="en-AU" dirty="0" err="1" smtClean="0"/>
              <a:t>Phytochemicals</a:t>
            </a:r>
            <a:r>
              <a:rPr lang="en-AU" dirty="0" smtClean="0"/>
              <a:t> are non-nutritive plant chemicals that have protective or disease preventive properties. They are nonessential nutrients, meaning that they are not required by the human body for sustaining life. It is well-known that plant produce these chemicals to protect themselves but recent research demonstrate that they can also protect humans against diseases. There are more than a thousand known </a:t>
            </a:r>
            <a:r>
              <a:rPr lang="en-AU" dirty="0" err="1" smtClean="0"/>
              <a:t>phytochemicals</a:t>
            </a:r>
            <a:r>
              <a:rPr lang="en-AU" dirty="0" smtClean="0"/>
              <a:t>. Some of the well-known </a:t>
            </a:r>
            <a:r>
              <a:rPr lang="en-AU" dirty="0" err="1" smtClean="0"/>
              <a:t>phytochemicals</a:t>
            </a:r>
            <a:r>
              <a:rPr lang="en-AU" dirty="0" smtClean="0"/>
              <a:t> are </a:t>
            </a:r>
            <a:r>
              <a:rPr lang="en-AU" dirty="0" err="1" smtClean="0"/>
              <a:t>lycopene</a:t>
            </a:r>
            <a:r>
              <a:rPr lang="en-AU" dirty="0" smtClean="0"/>
              <a:t> in tomatoes, </a:t>
            </a:r>
            <a:r>
              <a:rPr lang="en-AU" dirty="0" err="1" smtClean="0"/>
              <a:t>isoflavones</a:t>
            </a:r>
            <a:r>
              <a:rPr lang="en-AU" dirty="0" smtClean="0"/>
              <a:t> in soy and </a:t>
            </a:r>
            <a:r>
              <a:rPr lang="en-AU" dirty="0" err="1" smtClean="0"/>
              <a:t>flavanoids</a:t>
            </a:r>
            <a:r>
              <a:rPr lang="en-AU" dirty="0" smtClean="0"/>
              <a:t> in fruits. </a:t>
            </a:r>
            <a:br>
              <a:rPr lang="en-AU" dirty="0" smtClean="0"/>
            </a:br>
            <a:endParaRPr lang="en-AU" dirty="0"/>
          </a:p>
        </p:txBody>
      </p:sp>
      <p:sp>
        <p:nvSpPr>
          <p:cNvPr id="3" name="Title 2"/>
          <p:cNvSpPr>
            <a:spLocks noGrp="1"/>
          </p:cNvSpPr>
          <p:nvPr>
            <p:ph type="title"/>
          </p:nvPr>
        </p:nvSpPr>
        <p:spPr/>
        <p:txBody>
          <a:bodyPr/>
          <a:lstStyle/>
          <a:p>
            <a:pPr algn="ctr"/>
            <a:r>
              <a:rPr lang="en-AU" b="1" dirty="0" smtClean="0"/>
              <a:t>What is a </a:t>
            </a:r>
            <a:r>
              <a:rPr lang="en-AU" b="1" dirty="0" err="1" smtClean="0"/>
              <a:t>Phytochemical</a:t>
            </a:r>
            <a:r>
              <a:rPr lang="en-AU" b="1" dirty="0" smtClean="0"/>
              <a:t>?</a:t>
            </a:r>
            <a:endParaRPr lang="en-AU"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844824"/>
            <a:ext cx="8229600" cy="4572000"/>
          </a:xfrm>
        </p:spPr>
        <p:txBody>
          <a:bodyPr/>
          <a:lstStyle/>
          <a:p>
            <a:r>
              <a:rPr lang="en-AU" dirty="0" smtClean="0"/>
              <a:t>Bark used, used for years by natives in Peru and discovered anew in 1974. Shared at International Congress in Lima in 1988</a:t>
            </a:r>
            <a:br>
              <a:rPr lang="en-AU" dirty="0" smtClean="0"/>
            </a:br>
            <a:endParaRPr lang="en-AU" dirty="0" smtClean="0"/>
          </a:p>
          <a:p>
            <a:r>
              <a:rPr lang="en-AU" dirty="0" smtClean="0"/>
              <a:t>“It has so many therapeutic applications that it seems to far surpass such well known herbs as Pau </a:t>
            </a:r>
            <a:r>
              <a:rPr lang="en-AU" dirty="0" err="1" smtClean="0"/>
              <a:t>d’Arco</a:t>
            </a:r>
            <a:r>
              <a:rPr lang="en-AU" dirty="0" smtClean="0"/>
              <a:t>, </a:t>
            </a:r>
            <a:r>
              <a:rPr lang="en-AU" dirty="0" err="1" smtClean="0"/>
              <a:t>echinacea</a:t>
            </a:r>
            <a:r>
              <a:rPr lang="en-AU" dirty="0" smtClean="0"/>
              <a:t>, goldenseal, </a:t>
            </a:r>
            <a:r>
              <a:rPr lang="en-AU" dirty="0" err="1" smtClean="0"/>
              <a:t>astragalus</a:t>
            </a:r>
            <a:r>
              <a:rPr lang="en-AU" dirty="0" smtClean="0"/>
              <a:t>, </a:t>
            </a:r>
            <a:r>
              <a:rPr lang="en-AU" dirty="0" err="1" smtClean="0"/>
              <a:t>siberian</a:t>
            </a:r>
            <a:r>
              <a:rPr lang="en-AU" dirty="0" smtClean="0"/>
              <a:t> and </a:t>
            </a:r>
            <a:r>
              <a:rPr lang="en-AU" dirty="0" err="1" smtClean="0"/>
              <a:t>panax</a:t>
            </a:r>
            <a:r>
              <a:rPr lang="en-AU" dirty="0" smtClean="0"/>
              <a:t> ginseng... As well as other natural products including grapefruit seed extract, </a:t>
            </a:r>
            <a:r>
              <a:rPr lang="en-AU" dirty="0" err="1" smtClean="0"/>
              <a:t>caprylic</a:t>
            </a:r>
            <a:r>
              <a:rPr lang="en-AU" dirty="0" smtClean="0"/>
              <a:t> and </a:t>
            </a:r>
            <a:r>
              <a:rPr lang="en-AU" dirty="0" err="1" smtClean="0"/>
              <a:t>lauric</a:t>
            </a:r>
            <a:r>
              <a:rPr lang="en-AU" dirty="0" smtClean="0"/>
              <a:t> acid and shark cartilage.”                          </a:t>
            </a:r>
            <a:r>
              <a:rPr lang="en-AU" sz="2000" dirty="0" smtClean="0"/>
              <a:t>Vines: Cambridge University press 1991 - Steinberg</a:t>
            </a:r>
            <a:endParaRPr lang="en-AU" dirty="0"/>
          </a:p>
        </p:txBody>
      </p:sp>
      <p:sp>
        <p:nvSpPr>
          <p:cNvPr id="3" name="Title 2"/>
          <p:cNvSpPr>
            <a:spLocks noGrp="1"/>
          </p:cNvSpPr>
          <p:nvPr>
            <p:ph type="title"/>
          </p:nvPr>
        </p:nvSpPr>
        <p:spPr/>
        <p:txBody>
          <a:bodyPr/>
          <a:lstStyle/>
          <a:p>
            <a:pPr algn="ctr"/>
            <a:r>
              <a:rPr lang="en-AU" b="1" dirty="0" smtClean="0"/>
              <a:t>Cat’s Claw</a:t>
            </a:r>
            <a:endParaRPr lang="en-AU" b="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2132856"/>
            <a:ext cx="8229600" cy="4572000"/>
          </a:xfrm>
        </p:spPr>
        <p:txBody>
          <a:bodyPr/>
          <a:lstStyle/>
          <a:p>
            <a:r>
              <a:rPr lang="en-AU" dirty="0" smtClean="0"/>
              <a:t>Atherosclerosis (inhibits plaque forming), thins blood, prevents heart attacks, lowers blood pressure, helps prevent strokes, alleviates thrombosis</a:t>
            </a:r>
            <a:br>
              <a:rPr lang="en-AU" dirty="0" smtClean="0"/>
            </a:br>
            <a:endParaRPr lang="en-AU" dirty="0" smtClean="0"/>
          </a:p>
          <a:p>
            <a:r>
              <a:rPr lang="en-AU" dirty="0" err="1" smtClean="0"/>
              <a:t>Crohn’s</a:t>
            </a:r>
            <a:r>
              <a:rPr lang="en-AU" dirty="0" smtClean="0"/>
              <a:t> disease, diverticulitis, dysentery, gastritis, cleans entire gastro intestinal tract, alleviates intestinal parasites, improves intestinal health, alleviates irritable bowel syndrome and ulcerative colitis, leaky gut</a:t>
            </a:r>
            <a:endParaRPr lang="en-AU" dirty="0"/>
          </a:p>
        </p:txBody>
      </p:sp>
      <p:sp>
        <p:nvSpPr>
          <p:cNvPr id="3" name="Title 2"/>
          <p:cNvSpPr>
            <a:spLocks noGrp="1"/>
          </p:cNvSpPr>
          <p:nvPr>
            <p:ph type="title"/>
          </p:nvPr>
        </p:nvSpPr>
        <p:spPr/>
        <p:txBody>
          <a:bodyPr/>
          <a:lstStyle/>
          <a:p>
            <a:pPr algn="ctr"/>
            <a:r>
              <a:rPr lang="en-AU" b="1" dirty="0" smtClean="0"/>
              <a:t>Cat’s Claw</a:t>
            </a:r>
            <a:endParaRPr lang="en-AU" b="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844824"/>
            <a:ext cx="8229600" cy="4572000"/>
          </a:xfrm>
        </p:spPr>
        <p:txBody>
          <a:bodyPr/>
          <a:lstStyle/>
          <a:p>
            <a:r>
              <a:rPr lang="en-AU" dirty="0" smtClean="0"/>
              <a:t>Great and consistent benefit in treating cancer including brain, minimizes toxic side effects of chemotherapy and radiation therapy, reduces sizes of some skin cancers</a:t>
            </a:r>
            <a:br>
              <a:rPr lang="en-AU" dirty="0" smtClean="0"/>
            </a:br>
            <a:endParaRPr lang="en-AU" dirty="0" smtClean="0"/>
          </a:p>
          <a:p>
            <a:r>
              <a:rPr lang="en-AU" dirty="0" smtClean="0"/>
              <a:t>Inhibits progression of many viral diseases including AIDS (activates immune system of those infected with HIV and prevents the onset of full blown AIDS in people infected with HIV), alleviates herpes , shingles, influenza and Ross River viruses</a:t>
            </a:r>
            <a:endParaRPr lang="en-AU" dirty="0"/>
          </a:p>
        </p:txBody>
      </p:sp>
      <p:sp>
        <p:nvSpPr>
          <p:cNvPr id="3" name="Title 2"/>
          <p:cNvSpPr>
            <a:spLocks noGrp="1"/>
          </p:cNvSpPr>
          <p:nvPr>
            <p:ph type="title"/>
          </p:nvPr>
        </p:nvSpPr>
        <p:spPr/>
        <p:txBody>
          <a:bodyPr/>
          <a:lstStyle/>
          <a:p>
            <a:pPr algn="ctr"/>
            <a:r>
              <a:rPr lang="en-AU" b="1" dirty="0" smtClean="0"/>
              <a:t>Cat’s Claw</a:t>
            </a:r>
            <a:endParaRPr lang="en-AU"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2060848"/>
            <a:ext cx="8507288" cy="5334000"/>
          </a:xfrm>
        </p:spPr>
        <p:txBody>
          <a:bodyPr>
            <a:normAutofit/>
          </a:bodyPr>
          <a:lstStyle/>
          <a:p>
            <a:r>
              <a:rPr lang="en-AU" dirty="0" smtClean="0"/>
              <a:t>Alleviates allergies, lupus, reduces inflammation</a:t>
            </a:r>
            <a:br>
              <a:rPr lang="en-AU" dirty="0" smtClean="0"/>
            </a:br>
            <a:endParaRPr lang="en-AU" dirty="0" smtClean="0"/>
          </a:p>
          <a:p>
            <a:r>
              <a:rPr lang="en-AU" dirty="0" smtClean="0"/>
              <a:t>Possesses antioxidants, helps chronic fatigue syndrome (after using for one month), diabetes and its complications, increases stamina</a:t>
            </a:r>
            <a:br>
              <a:rPr lang="en-AU" dirty="0" smtClean="0"/>
            </a:br>
            <a:endParaRPr lang="en-AU" dirty="0" smtClean="0"/>
          </a:p>
          <a:p>
            <a:r>
              <a:rPr lang="en-AU" dirty="0" smtClean="0"/>
              <a:t>Cancer, arthritis, is a powerful cellular rejuvenator, gastritis, ulcers, arthritis, rheumatism, irregularities of the female cycle, acne, depression, fungus</a:t>
            </a:r>
            <a:br>
              <a:rPr lang="en-AU" dirty="0" smtClean="0"/>
            </a:br>
            <a:endParaRPr lang="en-AU" dirty="0" smtClean="0"/>
          </a:p>
        </p:txBody>
      </p:sp>
      <p:sp>
        <p:nvSpPr>
          <p:cNvPr id="3" name="Title 2"/>
          <p:cNvSpPr>
            <a:spLocks noGrp="1"/>
          </p:cNvSpPr>
          <p:nvPr>
            <p:ph type="title"/>
          </p:nvPr>
        </p:nvSpPr>
        <p:spPr/>
        <p:txBody>
          <a:bodyPr/>
          <a:lstStyle/>
          <a:p>
            <a:pPr algn="ctr"/>
            <a:r>
              <a:rPr lang="en-AU" b="1" dirty="0" smtClean="0"/>
              <a:t>Cat’s Claw</a:t>
            </a:r>
            <a:endParaRPr lang="en-AU"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916832"/>
            <a:ext cx="8507288" cy="5334000"/>
          </a:xfrm>
        </p:spPr>
        <p:txBody>
          <a:bodyPr>
            <a:normAutofit/>
          </a:bodyPr>
          <a:lstStyle/>
          <a:p>
            <a:r>
              <a:rPr lang="en-AU" sz="2800" dirty="0" smtClean="0"/>
              <a:t>Alleviates bursitis, rheumatoid arthritis, Alzheimer’s, depression, asthma, yeast infections, female hormonal imbalance</a:t>
            </a:r>
            <a:br>
              <a:rPr lang="en-AU" sz="2800" dirty="0" smtClean="0"/>
            </a:br>
            <a:endParaRPr lang="en-AU" sz="2800" dirty="0" smtClean="0"/>
          </a:p>
          <a:p>
            <a:r>
              <a:rPr lang="en-AU" sz="2800" dirty="0" smtClean="0"/>
              <a:t>Minimizes the toxicity of tobacco smoking, herbicides, pesticides, smog, car exhaust, x-rays, rancid fats, alcohol, stress, poor diet, gamma radiation </a:t>
            </a:r>
            <a:endParaRPr lang="en-AU" sz="2800" dirty="0"/>
          </a:p>
        </p:txBody>
      </p:sp>
      <p:sp>
        <p:nvSpPr>
          <p:cNvPr id="3" name="Title 2"/>
          <p:cNvSpPr>
            <a:spLocks noGrp="1"/>
          </p:cNvSpPr>
          <p:nvPr>
            <p:ph type="title"/>
          </p:nvPr>
        </p:nvSpPr>
        <p:spPr/>
        <p:txBody>
          <a:bodyPr/>
          <a:lstStyle/>
          <a:p>
            <a:pPr algn="ctr"/>
            <a:r>
              <a:rPr lang="en-AU" b="1" dirty="0" smtClean="0"/>
              <a:t>Cat’s Claw</a:t>
            </a:r>
            <a:endParaRPr lang="en-AU"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AU" b="1" dirty="0" err="1" smtClean="0">
                <a:solidFill>
                  <a:schemeClr val="tx1"/>
                </a:solidFill>
              </a:rPr>
              <a:t>Licorice</a:t>
            </a:r>
            <a:r>
              <a:rPr lang="en-AU" b="1" dirty="0" smtClean="0">
                <a:solidFill>
                  <a:schemeClr val="tx1"/>
                </a:solidFill>
              </a:rPr>
              <a:t> Root</a:t>
            </a:r>
            <a:endParaRPr lang="en-AU" b="1" dirty="0">
              <a:solidFill>
                <a:schemeClr val="tx1"/>
              </a:solidFill>
            </a:endParaRPr>
          </a:p>
        </p:txBody>
      </p:sp>
      <p:pic>
        <p:nvPicPr>
          <p:cNvPr id="6" name="Content Placeholder 5" descr="DSCN2044.JPG"/>
          <p:cNvPicPr>
            <a:picLocks noGrp="1" noChangeAspect="1"/>
          </p:cNvPicPr>
          <p:nvPr isPhoto="1">
            <p:ph idx="1"/>
          </p:nvPr>
        </p:nvPicPr>
        <p:blipFill>
          <a:blip r:embed="rId3" cstate="print">
            <a:lum/>
          </a:blip>
          <a:srcRect l="24013" t="33600" r="30313" b="26501"/>
          <a:stretch>
            <a:fillRect/>
          </a:stretch>
        </p:blipFill>
        <p:spPr>
          <a:xfrm>
            <a:off x="1331640" y="1916832"/>
            <a:ext cx="6624736" cy="4340332"/>
          </a:xfrm>
          <a:prstGeom prst="rect">
            <a:avLst/>
          </a:prstGeom>
          <a:noFill/>
          <a:ln>
            <a:no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5334000"/>
          </a:xfrm>
        </p:spPr>
        <p:txBody>
          <a:bodyPr>
            <a:normAutofit/>
          </a:bodyPr>
          <a:lstStyle/>
          <a:p>
            <a:r>
              <a:rPr lang="en-AU" dirty="0" smtClean="0"/>
              <a:t>Counteracts excessive stress, helpful in treating </a:t>
            </a:r>
            <a:r>
              <a:rPr lang="en-AU" dirty="0" err="1" smtClean="0"/>
              <a:t>hypoglycemia</a:t>
            </a:r>
            <a:r>
              <a:rPr lang="en-AU" dirty="0" smtClean="0"/>
              <a:t> (low blood pressure by affecting the adrenal hormones), possesses antioxidants, inhibits toxins to damage the liver, alleviates cirrhosis, hepatitis, hepatitis B, inhibits oxidation of LDL cholesterol (main causes of heart attacks and strokes)</a:t>
            </a:r>
            <a:br>
              <a:rPr lang="en-AU" dirty="0" smtClean="0"/>
            </a:br>
            <a:endParaRPr lang="en-AU" dirty="0" smtClean="0"/>
          </a:p>
          <a:p>
            <a:r>
              <a:rPr lang="en-AU" dirty="0" smtClean="0"/>
              <a:t>The body stores energy in certain organ like the liver, spleen, adrenals. When one becomes weak, it borrows this stored energy and this causes imbalance. Overuse of stimulants like tea, coffee weaken adrenals.</a:t>
            </a:r>
            <a:endParaRPr lang="en-AU" dirty="0"/>
          </a:p>
        </p:txBody>
      </p:sp>
      <p:sp>
        <p:nvSpPr>
          <p:cNvPr id="3" name="Title 2"/>
          <p:cNvSpPr>
            <a:spLocks noGrp="1"/>
          </p:cNvSpPr>
          <p:nvPr>
            <p:ph type="title"/>
          </p:nvPr>
        </p:nvSpPr>
        <p:spPr/>
        <p:txBody>
          <a:bodyPr/>
          <a:lstStyle/>
          <a:p>
            <a:pPr algn="ctr"/>
            <a:r>
              <a:rPr lang="en-AU" b="1" dirty="0" err="1" smtClean="0">
                <a:solidFill>
                  <a:schemeClr val="tx1"/>
                </a:solidFill>
              </a:rPr>
              <a:t>Licorice</a:t>
            </a:r>
            <a:r>
              <a:rPr lang="en-AU" b="1" dirty="0" smtClean="0">
                <a:solidFill>
                  <a:schemeClr val="tx1"/>
                </a:solidFill>
              </a:rPr>
              <a:t> Root</a:t>
            </a:r>
            <a:endParaRPr lang="en-AU"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5073352"/>
          </a:xfrm>
        </p:spPr>
        <p:txBody>
          <a:bodyPr/>
          <a:lstStyle/>
          <a:p>
            <a:r>
              <a:rPr lang="en-AU" dirty="0" smtClean="0"/>
              <a:t>Contains precursors for the production of adrenal hormones,  protects cell membranes, alleviates colic, colitis, </a:t>
            </a:r>
            <a:r>
              <a:rPr lang="en-AU" dirty="0" err="1" smtClean="0"/>
              <a:t>diverticulosis</a:t>
            </a:r>
            <a:r>
              <a:rPr lang="en-AU" dirty="0" smtClean="0"/>
              <a:t>, cleanses colon, nausea, coughs, heals peptic, duodenal and gastric ulcers</a:t>
            </a:r>
            <a:br>
              <a:rPr lang="en-AU" dirty="0" smtClean="0"/>
            </a:br>
            <a:endParaRPr lang="en-AU" dirty="0" smtClean="0"/>
          </a:p>
          <a:p>
            <a:r>
              <a:rPr lang="en-AU" dirty="0" smtClean="0"/>
              <a:t>Reduces fevers, suppresses inflammation, allergies, Lupus, inhibits some viruses – HIV, AIDS, Epstein-Barr, herpes and influenza</a:t>
            </a:r>
            <a:br>
              <a:rPr lang="en-AU" dirty="0" smtClean="0"/>
            </a:br>
            <a:endParaRPr lang="en-AU" dirty="0" smtClean="0"/>
          </a:p>
          <a:p>
            <a:r>
              <a:rPr lang="en-AU" dirty="0" smtClean="0"/>
              <a:t> Alleviates inflammatory joint disease, rheumatoid arthritis, soothes inflamed mucous membranes</a:t>
            </a:r>
            <a:endParaRPr lang="en-AU" dirty="0"/>
          </a:p>
        </p:txBody>
      </p:sp>
      <p:sp>
        <p:nvSpPr>
          <p:cNvPr id="3" name="Title 2"/>
          <p:cNvSpPr>
            <a:spLocks noGrp="1"/>
          </p:cNvSpPr>
          <p:nvPr>
            <p:ph type="title"/>
          </p:nvPr>
        </p:nvSpPr>
        <p:spPr/>
        <p:txBody>
          <a:bodyPr/>
          <a:lstStyle/>
          <a:p>
            <a:pPr algn="ctr"/>
            <a:r>
              <a:rPr lang="en-AU" b="1" dirty="0" err="1" smtClean="0">
                <a:solidFill>
                  <a:schemeClr val="tx1"/>
                </a:solidFill>
              </a:rPr>
              <a:t>Licorice</a:t>
            </a:r>
            <a:r>
              <a:rPr lang="en-AU" b="1" dirty="0" smtClean="0">
                <a:solidFill>
                  <a:schemeClr val="tx1"/>
                </a:solidFill>
              </a:rPr>
              <a:t> Root</a:t>
            </a:r>
            <a:endParaRPr lang="en-AU"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844824"/>
            <a:ext cx="8229600" cy="5334000"/>
          </a:xfrm>
        </p:spPr>
        <p:txBody>
          <a:bodyPr>
            <a:normAutofit lnSpcReduction="10000"/>
          </a:bodyPr>
          <a:lstStyle/>
          <a:p>
            <a:r>
              <a:rPr lang="en-AU" dirty="0" smtClean="0"/>
              <a:t>Heals mouth ulcers, prevents tooth decay, quenches thirst, alleviates bronchitis (add to honey and onion), common cold, sore throat</a:t>
            </a:r>
            <a:br>
              <a:rPr lang="en-AU" dirty="0" smtClean="0"/>
            </a:br>
            <a:endParaRPr lang="en-AU" dirty="0" smtClean="0"/>
          </a:p>
          <a:p>
            <a:r>
              <a:rPr lang="en-AU" dirty="0" smtClean="0"/>
              <a:t>Alleviates painful menstruation, strengthen female reproductive system, helps female hormones, alleviates eczema, keeps you awake, helps when giving up smoking</a:t>
            </a:r>
            <a:br>
              <a:rPr lang="en-AU" dirty="0" smtClean="0"/>
            </a:br>
            <a:endParaRPr lang="en-AU" dirty="0" smtClean="0"/>
          </a:p>
          <a:p>
            <a:r>
              <a:rPr lang="en-AU" dirty="0" smtClean="0">
                <a:solidFill>
                  <a:srgbClr val="FFFF00"/>
                </a:solidFill>
              </a:rPr>
              <a:t>Caution:  Will elevate blood pressure, avoid if you have kidney or liver ailments</a:t>
            </a:r>
            <a:br>
              <a:rPr lang="en-AU" dirty="0" smtClean="0">
                <a:solidFill>
                  <a:srgbClr val="FFFF00"/>
                </a:solidFill>
              </a:rPr>
            </a:br>
            <a:r>
              <a:rPr lang="en-AU" dirty="0" smtClean="0"/>
              <a:t/>
            </a:r>
            <a:br>
              <a:rPr lang="en-AU" dirty="0" smtClean="0"/>
            </a:br>
            <a:r>
              <a:rPr lang="en-AU" dirty="0" smtClean="0"/>
              <a:t> </a:t>
            </a:r>
            <a:endParaRPr lang="en-AU" dirty="0"/>
          </a:p>
        </p:txBody>
      </p:sp>
      <p:sp>
        <p:nvSpPr>
          <p:cNvPr id="3" name="Title 2"/>
          <p:cNvSpPr>
            <a:spLocks noGrp="1"/>
          </p:cNvSpPr>
          <p:nvPr>
            <p:ph type="title"/>
          </p:nvPr>
        </p:nvSpPr>
        <p:spPr/>
        <p:txBody>
          <a:bodyPr/>
          <a:lstStyle/>
          <a:p>
            <a:pPr algn="ctr"/>
            <a:r>
              <a:rPr lang="en-AU" b="1" dirty="0" err="1" smtClean="0">
                <a:solidFill>
                  <a:schemeClr val="tx1"/>
                </a:solidFill>
              </a:rPr>
              <a:t>Licorice</a:t>
            </a:r>
            <a:r>
              <a:rPr lang="en-AU" b="1" dirty="0" smtClean="0">
                <a:solidFill>
                  <a:schemeClr val="tx1"/>
                </a:solidFill>
              </a:rPr>
              <a:t> Root</a:t>
            </a:r>
            <a:endParaRPr lang="en-AU" dirty="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8" name="Picture 4" descr="C:\Users\Peter and Kaye Sehm\Pictures\hawthorn1.jpg"/>
          <p:cNvPicPr>
            <a:picLocks noChangeAspect="1" noChangeArrowheads="1"/>
          </p:cNvPicPr>
          <p:nvPr/>
        </p:nvPicPr>
        <p:blipFill>
          <a:blip r:embed="rId3" cstate="print"/>
          <a:srcRect/>
          <a:stretch>
            <a:fillRect/>
          </a:stretch>
        </p:blipFill>
        <p:spPr bwMode="auto">
          <a:xfrm>
            <a:off x="0" y="62122"/>
            <a:ext cx="9144000" cy="6795878"/>
          </a:xfrm>
          <a:prstGeom prst="rect">
            <a:avLst/>
          </a:prstGeom>
          <a:noFill/>
        </p:spPr>
      </p:pic>
      <p:sp>
        <p:nvSpPr>
          <p:cNvPr id="3" name="TextBox 2"/>
          <p:cNvSpPr txBox="1"/>
          <p:nvPr/>
        </p:nvSpPr>
        <p:spPr>
          <a:xfrm>
            <a:off x="1043608" y="5085184"/>
            <a:ext cx="6463629" cy="1107996"/>
          </a:xfrm>
          <a:prstGeom prst="rect">
            <a:avLst/>
          </a:prstGeom>
          <a:noFill/>
        </p:spPr>
        <p:txBody>
          <a:bodyPr wrap="none" rtlCol="0">
            <a:spAutoFit/>
          </a:bodyPr>
          <a:lstStyle/>
          <a:p>
            <a:r>
              <a:rPr lang="en-AU" sz="6600" b="1" dirty="0" smtClean="0"/>
              <a:t>Hawthorn Berry</a:t>
            </a:r>
            <a:endParaRPr lang="en-AU" sz="6600"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9552" y="1988840"/>
            <a:ext cx="8229600" cy="5145360"/>
          </a:xfrm>
        </p:spPr>
        <p:txBody>
          <a:bodyPr>
            <a:normAutofit fontScale="92500" lnSpcReduction="10000"/>
          </a:bodyPr>
          <a:lstStyle/>
          <a:p>
            <a:r>
              <a:rPr lang="en-AU" b="1" dirty="0" smtClean="0"/>
              <a:t>Antioxidant</a:t>
            </a:r>
            <a:r>
              <a:rPr lang="en-AU" dirty="0" smtClean="0"/>
              <a:t> - </a:t>
            </a:r>
            <a:r>
              <a:rPr lang="en-AU" u="sng" dirty="0" smtClean="0"/>
              <a:t>protect our cells against oxidative damage and reduce the risk of developing certain types of cancer </a:t>
            </a:r>
            <a:r>
              <a:rPr lang="en-AU" dirty="0" smtClean="0"/>
              <a:t>- </a:t>
            </a:r>
            <a:r>
              <a:rPr lang="en-AU" dirty="0" err="1" smtClean="0"/>
              <a:t>allyl</a:t>
            </a:r>
            <a:r>
              <a:rPr lang="en-AU" dirty="0" smtClean="0"/>
              <a:t> </a:t>
            </a:r>
            <a:r>
              <a:rPr lang="en-AU" dirty="0" err="1" smtClean="0"/>
              <a:t>sulfides</a:t>
            </a:r>
            <a:r>
              <a:rPr lang="en-AU" dirty="0" smtClean="0"/>
              <a:t> (onions, leeks, garlic), </a:t>
            </a:r>
            <a:r>
              <a:rPr lang="en-AU" dirty="0" err="1" smtClean="0"/>
              <a:t>carotenoids</a:t>
            </a:r>
            <a:r>
              <a:rPr lang="en-AU" dirty="0" smtClean="0"/>
              <a:t> (fruits, carrots), </a:t>
            </a:r>
            <a:r>
              <a:rPr lang="en-AU" dirty="0" err="1" smtClean="0"/>
              <a:t>flavonoids</a:t>
            </a:r>
            <a:r>
              <a:rPr lang="en-AU" dirty="0" smtClean="0"/>
              <a:t> (fruits, vegetables), </a:t>
            </a:r>
            <a:r>
              <a:rPr lang="en-AU" dirty="0" err="1" smtClean="0"/>
              <a:t>polyphenols</a:t>
            </a:r>
            <a:r>
              <a:rPr lang="en-AU" dirty="0" smtClean="0"/>
              <a:t> (tea, grapes)</a:t>
            </a:r>
            <a:br>
              <a:rPr lang="en-AU" dirty="0" smtClean="0"/>
            </a:br>
            <a:r>
              <a:rPr lang="en-AU" dirty="0" smtClean="0"/>
              <a:t/>
            </a:r>
            <a:br>
              <a:rPr lang="en-AU" dirty="0" smtClean="0"/>
            </a:br>
            <a:endParaRPr lang="en-AU" dirty="0" smtClean="0"/>
          </a:p>
          <a:p>
            <a:r>
              <a:rPr lang="en-AU" b="1" dirty="0" smtClean="0"/>
              <a:t>Hormonal action</a:t>
            </a:r>
            <a:r>
              <a:rPr lang="en-AU" dirty="0" smtClean="0"/>
              <a:t> - </a:t>
            </a:r>
            <a:r>
              <a:rPr lang="en-AU" dirty="0" err="1" smtClean="0"/>
              <a:t>Isoflavones</a:t>
            </a:r>
            <a:r>
              <a:rPr lang="en-AU" dirty="0" smtClean="0"/>
              <a:t>, found in soy</a:t>
            </a:r>
            <a:r>
              <a:rPr lang="en-AU" u="sng" dirty="0" smtClean="0"/>
              <a:t>, imitate human estrogens and help to reduce menopausal symptoms and osteoporosis</a:t>
            </a:r>
            <a:r>
              <a:rPr lang="en-AU" dirty="0" smtClean="0"/>
              <a:t/>
            </a:r>
            <a:br>
              <a:rPr lang="en-AU" dirty="0" smtClean="0"/>
            </a:br>
            <a:r>
              <a:rPr lang="en-AU" dirty="0" smtClean="0"/>
              <a:t/>
            </a:r>
            <a:br>
              <a:rPr lang="en-AU" dirty="0" smtClean="0"/>
            </a:br>
            <a:r>
              <a:rPr lang="en-AU" dirty="0" smtClean="0"/>
              <a:t/>
            </a:r>
            <a:br>
              <a:rPr lang="en-AU" dirty="0" smtClean="0"/>
            </a:br>
            <a:r>
              <a:rPr lang="en-AU" dirty="0" smtClean="0"/>
              <a:t/>
            </a:r>
            <a:br>
              <a:rPr lang="en-AU" dirty="0" smtClean="0"/>
            </a:br>
            <a:endParaRPr lang="en-AU" dirty="0" smtClean="0"/>
          </a:p>
          <a:p>
            <a:endParaRPr lang="en-AU" dirty="0"/>
          </a:p>
        </p:txBody>
      </p:sp>
      <p:sp>
        <p:nvSpPr>
          <p:cNvPr id="3" name="Title 2"/>
          <p:cNvSpPr>
            <a:spLocks noGrp="1"/>
          </p:cNvSpPr>
          <p:nvPr>
            <p:ph type="title"/>
          </p:nvPr>
        </p:nvSpPr>
        <p:spPr/>
        <p:txBody>
          <a:bodyPr>
            <a:normAutofit/>
          </a:bodyPr>
          <a:lstStyle/>
          <a:p>
            <a:r>
              <a:rPr lang="en-AU" b="1" dirty="0" smtClean="0"/>
              <a:t>How do </a:t>
            </a:r>
            <a:r>
              <a:rPr lang="en-AU" b="1" dirty="0" err="1" smtClean="0"/>
              <a:t>phytochemicals</a:t>
            </a:r>
            <a:r>
              <a:rPr lang="en-AU" b="1" dirty="0" smtClean="0"/>
              <a:t> work?</a:t>
            </a:r>
            <a:endParaRPr lang="en-AU"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033.JPG"/>
          <p:cNvPicPr>
            <a:picLocks noGrp="1" noChangeAspect="1"/>
          </p:cNvPicPr>
          <p:nvPr isPhoto="1"/>
        </p:nvPicPr>
        <p:blipFill>
          <a:blip r:embed="rId3" cstate="print">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5" descr="C:\Users\Peter and Kaye Sehm\Pictures\howthorne2.jpg"/>
          <p:cNvPicPr>
            <a:picLocks noGrp="1" noChangeAspect="1" noChangeArrowheads="1"/>
          </p:cNvPicPr>
          <p:nvPr>
            <p:ph idx="1"/>
          </p:nvPr>
        </p:nvPicPr>
        <p:blipFill>
          <a:blip r:embed="rId3" cstate="print"/>
          <a:srcRect/>
          <a:stretch>
            <a:fillRect/>
          </a:stretch>
        </p:blipFill>
        <p:spPr bwMode="auto">
          <a:xfrm>
            <a:off x="0" y="-18892"/>
            <a:ext cx="9144000" cy="6876892"/>
          </a:xfrm>
          <a:prstGeom prst="rect">
            <a:avLst/>
          </a:prstGeom>
          <a:noFill/>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507288" cy="5334000"/>
          </a:xfrm>
        </p:spPr>
        <p:txBody>
          <a:bodyPr>
            <a:normAutofit lnSpcReduction="10000"/>
          </a:bodyPr>
          <a:lstStyle/>
          <a:p>
            <a:r>
              <a:rPr lang="en-AU" dirty="0" smtClean="0"/>
              <a:t>One of the safest herbs - no side effects</a:t>
            </a:r>
            <a:br>
              <a:rPr lang="en-AU" dirty="0" smtClean="0"/>
            </a:br>
            <a:endParaRPr lang="en-AU" dirty="0" smtClean="0"/>
          </a:p>
          <a:p>
            <a:r>
              <a:rPr lang="en-AU" dirty="0" smtClean="0"/>
              <a:t>Use berries, bark, flowers, leaves</a:t>
            </a:r>
            <a:br>
              <a:rPr lang="en-AU" dirty="0" smtClean="0"/>
            </a:br>
            <a:endParaRPr lang="en-AU" dirty="0" smtClean="0"/>
          </a:p>
          <a:p>
            <a:r>
              <a:rPr lang="en-AU" dirty="0" smtClean="0"/>
              <a:t>Treats many cardiovascular diseases, alleviates angina, prevents and treat arrhythmias, improves structure of arteries, prevents and treat atherosclerosis, improves blood circulation (dilates coronary and other blood vessels), improves delivery of oxygen to the heart,  calcium channel blockers (relax and widen blood vessels and slow the heart rate), alleviates congestive heart failure, strengthen heart contractions, lowers blood pressure</a:t>
            </a:r>
            <a:endParaRPr lang="en-AU" dirty="0"/>
          </a:p>
        </p:txBody>
      </p:sp>
      <p:sp>
        <p:nvSpPr>
          <p:cNvPr id="3" name="Title 2"/>
          <p:cNvSpPr>
            <a:spLocks noGrp="1"/>
          </p:cNvSpPr>
          <p:nvPr>
            <p:ph type="title"/>
          </p:nvPr>
        </p:nvSpPr>
        <p:spPr/>
        <p:txBody>
          <a:bodyPr/>
          <a:lstStyle/>
          <a:p>
            <a:pPr algn="ctr"/>
            <a:r>
              <a:rPr lang="en-AU" b="1" dirty="0" smtClean="0"/>
              <a:t>Hawthorn Berry</a:t>
            </a:r>
            <a:endParaRPr lang="en-AU" b="1"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2000672"/>
            <a:ext cx="8229600" cy="4857328"/>
          </a:xfrm>
        </p:spPr>
        <p:txBody>
          <a:bodyPr>
            <a:normAutofit/>
          </a:bodyPr>
          <a:lstStyle/>
          <a:p>
            <a:r>
              <a:rPr lang="en-AU" dirty="0" smtClean="0"/>
              <a:t>Alleviates diarrhoea, posses potent antioxidant properties, deactivates free radicals, lowers cholesterol, protects the heart against hypoxia (heart is deprived of oxygen), alleviates sore throat</a:t>
            </a:r>
            <a:br>
              <a:rPr lang="en-AU" dirty="0" smtClean="0"/>
            </a:br>
            <a:endParaRPr lang="en-AU" dirty="0" smtClean="0"/>
          </a:p>
          <a:p>
            <a:r>
              <a:rPr lang="en-AU" dirty="0" smtClean="0"/>
              <a:t>Emotional stress, insomnia, nervous disorders, adrenal function, energy and endurance. Sore throat, pleurisy, gout, arthritis, rheumatism, hot flushes, diarrhoea, spleen, stimulates red blood cells</a:t>
            </a:r>
            <a:br>
              <a:rPr lang="en-AU" dirty="0" smtClean="0"/>
            </a:br>
            <a:endParaRPr lang="en-AU" dirty="0" smtClean="0"/>
          </a:p>
        </p:txBody>
      </p:sp>
      <p:sp>
        <p:nvSpPr>
          <p:cNvPr id="3" name="Title 2"/>
          <p:cNvSpPr>
            <a:spLocks noGrp="1"/>
          </p:cNvSpPr>
          <p:nvPr>
            <p:ph type="title"/>
          </p:nvPr>
        </p:nvSpPr>
        <p:spPr/>
        <p:txBody>
          <a:bodyPr/>
          <a:lstStyle/>
          <a:p>
            <a:pPr algn="ctr"/>
            <a:r>
              <a:rPr lang="en-AU" b="1" dirty="0" smtClean="0">
                <a:effectLst>
                  <a:outerShdw blurRad="38100" dist="38100" dir="2700000" algn="tl">
                    <a:srgbClr val="000000">
                      <a:alpha val="43137"/>
                    </a:srgbClr>
                  </a:outerShdw>
                </a:effectLst>
              </a:rPr>
              <a:t>Hawthorn Berry</a:t>
            </a:r>
            <a:endParaRPr lang="en-AU"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2204864"/>
            <a:ext cx="8229600" cy="4857328"/>
          </a:xfrm>
        </p:spPr>
        <p:txBody>
          <a:bodyPr>
            <a:normAutofit/>
          </a:bodyPr>
          <a:lstStyle/>
          <a:p>
            <a:r>
              <a:rPr lang="en-AU" dirty="0" smtClean="0"/>
              <a:t>It take 1-2 months before effects can be noticed</a:t>
            </a:r>
            <a:br>
              <a:rPr lang="en-AU" dirty="0" smtClean="0"/>
            </a:br>
            <a:endParaRPr lang="en-AU" dirty="0" smtClean="0"/>
          </a:p>
          <a:p>
            <a:r>
              <a:rPr lang="en-AU" dirty="0" smtClean="0"/>
              <a:t>Can be safely used for long periods of time without any risk or side effects, not accumulative or toxic</a:t>
            </a:r>
            <a:br>
              <a:rPr lang="en-AU" dirty="0" smtClean="0"/>
            </a:br>
            <a:endParaRPr lang="en-AU" dirty="0" smtClean="0"/>
          </a:p>
          <a:p>
            <a:r>
              <a:rPr lang="en-AU" dirty="0" smtClean="0">
                <a:solidFill>
                  <a:srgbClr val="FFFF00"/>
                </a:solidFill>
              </a:rPr>
              <a:t>Caution:  Do not use if taking digitalis</a:t>
            </a:r>
            <a:endParaRPr lang="en-AU" dirty="0">
              <a:solidFill>
                <a:srgbClr val="FFFF00"/>
              </a:solidFill>
            </a:endParaRPr>
          </a:p>
        </p:txBody>
      </p:sp>
      <p:sp>
        <p:nvSpPr>
          <p:cNvPr id="3" name="Title 2"/>
          <p:cNvSpPr>
            <a:spLocks noGrp="1"/>
          </p:cNvSpPr>
          <p:nvPr>
            <p:ph type="title"/>
          </p:nvPr>
        </p:nvSpPr>
        <p:spPr/>
        <p:txBody>
          <a:bodyPr/>
          <a:lstStyle/>
          <a:p>
            <a:pPr algn="ctr"/>
            <a:r>
              <a:rPr lang="en-AU" b="1" dirty="0" smtClean="0">
                <a:effectLst>
                  <a:outerShdw blurRad="38100" dist="38100" dir="2700000" algn="tl">
                    <a:srgbClr val="000000">
                      <a:alpha val="43137"/>
                    </a:srgbClr>
                  </a:outerShdw>
                </a:effectLst>
              </a:rPr>
              <a:t>Hawthorn Berry</a:t>
            </a:r>
            <a:endParaRPr lang="en-AU"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AU" b="1" dirty="0" smtClean="0"/>
              <a:t>Calendula</a:t>
            </a:r>
            <a:endParaRPr lang="en-AU" b="1" dirty="0"/>
          </a:p>
        </p:txBody>
      </p:sp>
      <p:pic>
        <p:nvPicPr>
          <p:cNvPr id="6" name="Content Placeholder 3" descr="DSCN1288.JPG"/>
          <p:cNvPicPr>
            <a:picLocks noGrp="1" noChangeAspect="1"/>
          </p:cNvPicPr>
          <p:nvPr>
            <p:ph idx="1"/>
          </p:nvPr>
        </p:nvPicPr>
        <p:blipFill>
          <a:blip r:embed="rId3" cstate="print"/>
          <a:stretch>
            <a:fillRect/>
          </a:stretch>
        </p:blipFill>
        <p:spPr>
          <a:xfrm>
            <a:off x="683568" y="1484784"/>
            <a:ext cx="7776864" cy="5184576"/>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SCN0434.JPG"/>
          <p:cNvPicPr>
            <a:picLocks noGrp="1" noChangeAspect="1"/>
          </p:cNvPicPr>
          <p:nvPr>
            <p:ph idx="1"/>
          </p:nvPr>
        </p:nvPicPr>
        <p:blipFill>
          <a:blip r:embed="rId3" cstate="print"/>
          <a:stretch>
            <a:fillRect/>
          </a:stretch>
        </p:blipFill>
        <p:spPr>
          <a:xfrm>
            <a:off x="-180528" y="0"/>
            <a:ext cx="9505056" cy="6858000"/>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1560" y="1784648"/>
            <a:ext cx="8229600" cy="5073352"/>
          </a:xfrm>
        </p:spPr>
        <p:txBody>
          <a:bodyPr>
            <a:normAutofit/>
          </a:bodyPr>
          <a:lstStyle/>
          <a:p>
            <a:r>
              <a:rPr lang="en-AU" sz="3200" dirty="0" smtClean="0"/>
              <a:t>Flower heads, petals....calendula </a:t>
            </a:r>
            <a:r>
              <a:rPr lang="en-AU" sz="3200" dirty="0" err="1" smtClean="0"/>
              <a:t>officinalis</a:t>
            </a:r>
            <a:r>
              <a:rPr lang="en-AU" sz="3200" dirty="0" smtClean="0"/>
              <a:t>, flowers are edible</a:t>
            </a:r>
            <a:br>
              <a:rPr lang="en-AU" sz="3200" dirty="0" smtClean="0"/>
            </a:br>
            <a:endParaRPr lang="en-AU" sz="3200" dirty="0" smtClean="0"/>
          </a:p>
          <a:p>
            <a:r>
              <a:rPr lang="en-AU" sz="3200" dirty="0" smtClean="0"/>
              <a:t>Alleviates inflammation of colitis, mild digestive ailments, liver, kidneys, gallbladder, stimulates bile, decreases body odour, alleviates </a:t>
            </a:r>
            <a:r>
              <a:rPr lang="en-AU" sz="3200" dirty="0" err="1" smtClean="0"/>
              <a:t>edema</a:t>
            </a:r>
            <a:r>
              <a:rPr lang="en-AU" sz="3200" dirty="0" smtClean="0"/>
              <a:t>, bladder infections, cleanses blood</a:t>
            </a:r>
            <a:r>
              <a:rPr lang="en-AU" dirty="0" smtClean="0"/>
              <a:t/>
            </a:r>
            <a:br>
              <a:rPr lang="en-AU" dirty="0" smtClean="0"/>
            </a:br>
            <a:endParaRPr lang="en-AU" dirty="0" smtClean="0"/>
          </a:p>
        </p:txBody>
      </p:sp>
      <p:sp>
        <p:nvSpPr>
          <p:cNvPr id="3" name="Title 2"/>
          <p:cNvSpPr>
            <a:spLocks noGrp="1"/>
          </p:cNvSpPr>
          <p:nvPr>
            <p:ph type="title"/>
          </p:nvPr>
        </p:nvSpPr>
        <p:spPr/>
        <p:txBody>
          <a:bodyPr/>
          <a:lstStyle/>
          <a:p>
            <a:pPr algn="ctr"/>
            <a:r>
              <a:rPr lang="en-AU" b="1" dirty="0" smtClean="0"/>
              <a:t>Calendula</a:t>
            </a:r>
            <a:endParaRPr lang="en-AU" b="1"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2204864"/>
            <a:ext cx="8229600" cy="5073352"/>
          </a:xfrm>
        </p:spPr>
        <p:txBody>
          <a:bodyPr>
            <a:normAutofit/>
          </a:bodyPr>
          <a:lstStyle/>
          <a:p>
            <a:r>
              <a:rPr lang="en-AU" sz="2800" dirty="0" smtClean="0"/>
              <a:t>Inhibits or kills some detrimental bacteria, </a:t>
            </a:r>
            <a:r>
              <a:rPr lang="en-AU" sz="2800" dirty="0" err="1" smtClean="0"/>
              <a:t>staphlococcus</a:t>
            </a:r>
            <a:r>
              <a:rPr lang="en-AU" sz="2800" dirty="0" smtClean="0"/>
              <a:t>, </a:t>
            </a:r>
            <a:r>
              <a:rPr lang="en-AU" sz="2800" dirty="0" err="1" smtClean="0"/>
              <a:t>gardnerella</a:t>
            </a:r>
            <a:r>
              <a:rPr lang="en-AU" sz="2800" dirty="0" smtClean="0"/>
              <a:t> </a:t>
            </a:r>
            <a:r>
              <a:rPr lang="en-AU" sz="2800" dirty="0" err="1" smtClean="0"/>
              <a:t>vaginalis</a:t>
            </a:r>
            <a:r>
              <a:rPr lang="en-AU" sz="2800" dirty="0" smtClean="0"/>
              <a:t>, inhibits inflammation, inflamed lymph nodes, accelerates post pregnancy healing for </a:t>
            </a:r>
            <a:r>
              <a:rPr lang="en-AU" sz="2800" dirty="0" err="1" smtClean="0"/>
              <a:t>Ceasarean</a:t>
            </a:r>
            <a:r>
              <a:rPr lang="en-AU" sz="2800" dirty="0" smtClean="0"/>
              <a:t> births</a:t>
            </a:r>
            <a:br>
              <a:rPr lang="en-AU" sz="2800" dirty="0" smtClean="0"/>
            </a:br>
            <a:endParaRPr lang="en-AU" sz="2800" dirty="0" smtClean="0"/>
          </a:p>
        </p:txBody>
      </p:sp>
      <p:sp>
        <p:nvSpPr>
          <p:cNvPr id="3" name="Title 2"/>
          <p:cNvSpPr>
            <a:spLocks noGrp="1"/>
          </p:cNvSpPr>
          <p:nvPr>
            <p:ph type="title"/>
          </p:nvPr>
        </p:nvSpPr>
        <p:spPr/>
        <p:txBody>
          <a:bodyPr/>
          <a:lstStyle/>
          <a:p>
            <a:pPr algn="ctr"/>
            <a:r>
              <a:rPr lang="en-AU" b="1" dirty="0" smtClean="0"/>
              <a:t>Calendula</a:t>
            </a:r>
            <a:endParaRPr lang="en-AU" b="1"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363272" cy="5577408"/>
          </a:xfrm>
        </p:spPr>
        <p:txBody>
          <a:bodyPr>
            <a:normAutofit/>
          </a:bodyPr>
          <a:lstStyle/>
          <a:p>
            <a:r>
              <a:rPr lang="en-AU" dirty="0" smtClean="0"/>
              <a:t>Oils: </a:t>
            </a:r>
            <a:r>
              <a:rPr lang="en-AU" dirty="0" err="1" smtClean="0"/>
              <a:t>Hemorrhoids</a:t>
            </a:r>
            <a:r>
              <a:rPr lang="en-AU" dirty="0" smtClean="0"/>
              <a:t>, nosebleeds, varicose veins, eye ailments (strengthens eyesight), hair rinse, aching feet, </a:t>
            </a:r>
            <a:r>
              <a:rPr lang="en-AU" dirty="0" err="1" smtClean="0"/>
              <a:t>gingivitus</a:t>
            </a:r>
            <a:r>
              <a:rPr lang="en-AU" dirty="0" smtClean="0"/>
              <a:t>, mouth ulcers, periodontal disease, ear infections</a:t>
            </a:r>
            <a:br>
              <a:rPr lang="en-AU" dirty="0" smtClean="0"/>
            </a:br>
            <a:endParaRPr lang="en-AU" dirty="0" smtClean="0"/>
          </a:p>
          <a:p>
            <a:r>
              <a:rPr lang="en-AU" dirty="0" smtClean="0"/>
              <a:t>Topically in tea or oil: </a:t>
            </a:r>
            <a:r>
              <a:rPr lang="en-AU" dirty="0" err="1" smtClean="0"/>
              <a:t>Cervicitus</a:t>
            </a:r>
            <a:r>
              <a:rPr lang="en-AU" dirty="0" smtClean="0"/>
              <a:t>, painful periods, inflamed uterus (all douches), </a:t>
            </a:r>
            <a:r>
              <a:rPr lang="en-AU" dirty="0" err="1" smtClean="0"/>
              <a:t>vaginitis</a:t>
            </a:r>
            <a:r>
              <a:rPr lang="en-AU" dirty="0" smtClean="0"/>
              <a:t>, acne, bed sores, blisters, bruises, burns, insect bites or stings, itches, psoriasis, radiation therapy burns, babies rashes, shingles, </a:t>
            </a:r>
            <a:r>
              <a:rPr lang="en-AU" dirty="0" err="1" smtClean="0"/>
              <a:t>tinea</a:t>
            </a:r>
            <a:r>
              <a:rPr lang="en-AU" dirty="0" smtClean="0"/>
              <a:t>, all wounds </a:t>
            </a:r>
            <a:br>
              <a:rPr lang="en-AU" dirty="0" smtClean="0"/>
            </a:br>
            <a:endParaRPr lang="en-AU" dirty="0" smtClean="0"/>
          </a:p>
          <a:p>
            <a:endParaRPr lang="en-AU" dirty="0"/>
          </a:p>
        </p:txBody>
      </p:sp>
      <p:sp>
        <p:nvSpPr>
          <p:cNvPr id="3" name="Title 2"/>
          <p:cNvSpPr>
            <a:spLocks noGrp="1"/>
          </p:cNvSpPr>
          <p:nvPr>
            <p:ph type="title"/>
          </p:nvPr>
        </p:nvSpPr>
        <p:spPr/>
        <p:txBody>
          <a:bodyPr/>
          <a:lstStyle/>
          <a:p>
            <a:pPr algn="ctr"/>
            <a:r>
              <a:rPr lang="en-AU" b="1" dirty="0" smtClean="0"/>
              <a:t>Calendula - topically</a:t>
            </a:r>
            <a:endParaRPr lang="en-AU"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712640"/>
            <a:ext cx="8229600" cy="5145360"/>
          </a:xfrm>
        </p:spPr>
        <p:txBody>
          <a:bodyPr>
            <a:normAutofit fontScale="92500"/>
          </a:bodyPr>
          <a:lstStyle/>
          <a:p>
            <a:r>
              <a:rPr lang="en-AU" b="1" dirty="0" smtClean="0"/>
              <a:t>Stimulation of enzymes</a:t>
            </a:r>
            <a:r>
              <a:rPr lang="en-AU" dirty="0" smtClean="0"/>
              <a:t> - </a:t>
            </a:r>
            <a:r>
              <a:rPr lang="en-AU" dirty="0" err="1" smtClean="0"/>
              <a:t>Indoles</a:t>
            </a:r>
            <a:r>
              <a:rPr lang="en-AU" dirty="0" smtClean="0"/>
              <a:t>, which are found in cabbages</a:t>
            </a:r>
            <a:r>
              <a:rPr lang="en-AU" u="sng" dirty="0" smtClean="0"/>
              <a:t>, stimulate enzymes that make the </a:t>
            </a:r>
            <a:r>
              <a:rPr lang="en-AU" u="sng" dirty="0" err="1" smtClean="0"/>
              <a:t>estrogen</a:t>
            </a:r>
            <a:r>
              <a:rPr lang="en-AU" u="sng" dirty="0" smtClean="0"/>
              <a:t> less effective and could reduce the risk for breast cancer</a:t>
            </a:r>
            <a:r>
              <a:rPr lang="en-AU" dirty="0" smtClean="0"/>
              <a:t>. Other </a:t>
            </a:r>
            <a:r>
              <a:rPr lang="en-AU" dirty="0" err="1" smtClean="0"/>
              <a:t>phytochemicals</a:t>
            </a:r>
            <a:r>
              <a:rPr lang="en-AU" dirty="0" smtClean="0"/>
              <a:t>, which interfere with enzymes, are protease inhibitors (soy and beans), </a:t>
            </a:r>
            <a:r>
              <a:rPr lang="en-AU" dirty="0" err="1" smtClean="0"/>
              <a:t>terpenes</a:t>
            </a:r>
            <a:r>
              <a:rPr lang="en-AU" dirty="0" smtClean="0"/>
              <a:t> (citrus fruits and cherries)</a:t>
            </a:r>
            <a:br>
              <a:rPr lang="en-AU" dirty="0" smtClean="0"/>
            </a:br>
            <a:endParaRPr lang="en-AU" dirty="0" smtClean="0"/>
          </a:p>
          <a:p>
            <a:r>
              <a:rPr lang="en-AU" b="1" dirty="0" smtClean="0"/>
              <a:t>Interference with DNA replication</a:t>
            </a:r>
            <a:r>
              <a:rPr lang="en-AU" dirty="0" smtClean="0"/>
              <a:t> - </a:t>
            </a:r>
            <a:r>
              <a:rPr lang="en-AU" dirty="0" err="1" smtClean="0"/>
              <a:t>Saponins</a:t>
            </a:r>
            <a:r>
              <a:rPr lang="en-AU" dirty="0" smtClean="0"/>
              <a:t> found in </a:t>
            </a:r>
            <a:r>
              <a:rPr lang="en-AU" u="sng" dirty="0" smtClean="0"/>
              <a:t>beans interfere with the replication of cell DNA, thereby preventing the multiplication of cancer cells</a:t>
            </a:r>
            <a:r>
              <a:rPr lang="en-AU" dirty="0" smtClean="0"/>
              <a:t>. Capsaicin, found in hot peppers, protects DNA from carcinogens. </a:t>
            </a:r>
            <a:br>
              <a:rPr lang="en-AU" dirty="0" smtClean="0"/>
            </a:br>
            <a:r>
              <a:rPr lang="en-AU" dirty="0" smtClean="0"/>
              <a:t/>
            </a:r>
            <a:br>
              <a:rPr lang="en-AU" dirty="0" smtClean="0"/>
            </a:br>
            <a:endParaRPr lang="en-AU" dirty="0" smtClean="0"/>
          </a:p>
          <a:p>
            <a:endParaRPr lang="en-AU" dirty="0"/>
          </a:p>
        </p:txBody>
      </p:sp>
      <p:sp>
        <p:nvSpPr>
          <p:cNvPr id="3" name="Title 2"/>
          <p:cNvSpPr>
            <a:spLocks noGrp="1"/>
          </p:cNvSpPr>
          <p:nvPr>
            <p:ph type="title"/>
          </p:nvPr>
        </p:nvSpPr>
        <p:spPr/>
        <p:txBody>
          <a:bodyPr>
            <a:normAutofit/>
          </a:bodyPr>
          <a:lstStyle/>
          <a:p>
            <a:r>
              <a:rPr lang="en-AU" b="1" dirty="0" smtClean="0"/>
              <a:t>How do </a:t>
            </a:r>
            <a:r>
              <a:rPr lang="en-AU" b="1" dirty="0" err="1" smtClean="0"/>
              <a:t>phytochemicals</a:t>
            </a:r>
            <a:r>
              <a:rPr lang="en-AU" b="1" dirty="0" smtClean="0"/>
              <a:t> work?</a:t>
            </a:r>
            <a:endParaRPr lang="en-AU"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9552" y="2204864"/>
            <a:ext cx="8363272" cy="5577408"/>
          </a:xfrm>
        </p:spPr>
        <p:txBody>
          <a:bodyPr>
            <a:normAutofit/>
          </a:bodyPr>
          <a:lstStyle/>
          <a:p>
            <a:r>
              <a:rPr lang="en-AU" dirty="0" smtClean="0"/>
              <a:t>Petal poultice: calluses and corns</a:t>
            </a:r>
            <a:br>
              <a:rPr lang="en-AU" dirty="0" smtClean="0"/>
            </a:br>
            <a:endParaRPr lang="en-AU" dirty="0" smtClean="0"/>
          </a:p>
          <a:p>
            <a:r>
              <a:rPr lang="en-AU" dirty="0" smtClean="0">
                <a:solidFill>
                  <a:srgbClr val="FFFF00"/>
                </a:solidFill>
              </a:rPr>
              <a:t>Caution: Do not over consume if liver is sluggish.  It may stimulate bile too rapidly and cause biliousness, wounds may heal too quickly over stitches</a:t>
            </a:r>
            <a:r>
              <a:rPr lang="en-AU" dirty="0" smtClean="0"/>
              <a:t/>
            </a:r>
            <a:br>
              <a:rPr lang="en-AU" dirty="0" smtClean="0"/>
            </a:br>
            <a:endParaRPr lang="en-AU" dirty="0" smtClean="0"/>
          </a:p>
          <a:p>
            <a:endParaRPr lang="en-AU" dirty="0"/>
          </a:p>
        </p:txBody>
      </p:sp>
      <p:sp>
        <p:nvSpPr>
          <p:cNvPr id="3" name="Title 2"/>
          <p:cNvSpPr>
            <a:spLocks noGrp="1"/>
          </p:cNvSpPr>
          <p:nvPr>
            <p:ph type="title"/>
          </p:nvPr>
        </p:nvSpPr>
        <p:spPr/>
        <p:txBody>
          <a:bodyPr/>
          <a:lstStyle/>
          <a:p>
            <a:pPr algn="ctr"/>
            <a:r>
              <a:rPr lang="en-AU" b="1" dirty="0" smtClean="0"/>
              <a:t>Calendula - topically</a:t>
            </a:r>
            <a:endParaRPr lang="en-AU" b="1"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AU" b="1" dirty="0" smtClean="0"/>
              <a:t>Red Clover</a:t>
            </a:r>
            <a:endParaRPr lang="en-AU" b="1" dirty="0"/>
          </a:p>
        </p:txBody>
      </p:sp>
      <p:pic>
        <p:nvPicPr>
          <p:cNvPr id="5123" name="Picture 3" descr="C:\Users\Peter and Kaye Sehm\Pictures\redclover.jpg"/>
          <p:cNvPicPr>
            <a:picLocks noChangeAspect="1" noChangeArrowheads="1"/>
          </p:cNvPicPr>
          <p:nvPr/>
        </p:nvPicPr>
        <p:blipFill>
          <a:blip r:embed="rId3" cstate="print"/>
          <a:srcRect/>
          <a:stretch>
            <a:fillRect/>
          </a:stretch>
        </p:blipFill>
        <p:spPr bwMode="auto">
          <a:xfrm>
            <a:off x="1907704" y="1529408"/>
            <a:ext cx="5328592" cy="5328592"/>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700808"/>
            <a:ext cx="8229600" cy="4572000"/>
          </a:xfrm>
        </p:spPr>
        <p:txBody>
          <a:bodyPr>
            <a:normAutofit lnSpcReduction="10000"/>
          </a:bodyPr>
          <a:lstStyle/>
          <a:p>
            <a:r>
              <a:rPr lang="en-AU" dirty="0" smtClean="0"/>
              <a:t>Especially good to purify blood, increases elasticity of women’s blood vessels due to declining </a:t>
            </a:r>
            <a:r>
              <a:rPr lang="en-AU" dirty="0" err="1" smtClean="0"/>
              <a:t>estrogen</a:t>
            </a:r>
            <a:r>
              <a:rPr lang="en-AU" dirty="0" smtClean="0"/>
              <a:t> during and after menopause, increases </a:t>
            </a:r>
            <a:r>
              <a:rPr lang="en-AU" dirty="0" err="1" smtClean="0"/>
              <a:t>hemoglobin</a:t>
            </a:r>
            <a:r>
              <a:rPr lang="en-AU" dirty="0" smtClean="0"/>
              <a:t> levels, prevents hypertension, alleviates colitis</a:t>
            </a:r>
            <a:br>
              <a:rPr lang="en-AU" dirty="0" smtClean="0"/>
            </a:br>
            <a:endParaRPr lang="en-AU" dirty="0" smtClean="0"/>
          </a:p>
          <a:p>
            <a:r>
              <a:rPr lang="en-AU" dirty="0" smtClean="0"/>
              <a:t>Prevents breast and ovarian cancer, enhances function of the spleen, alleviates asthma, coughs, eczema, psoriasis, cleanses skin</a:t>
            </a:r>
            <a:br>
              <a:rPr lang="en-AU" dirty="0" smtClean="0"/>
            </a:br>
            <a:endParaRPr lang="en-AU" dirty="0" smtClean="0"/>
          </a:p>
          <a:p>
            <a:r>
              <a:rPr lang="en-AU" dirty="0" smtClean="0"/>
              <a:t>Along with carrot juice, grape juice, red clover is an exceptional herb for all cancers</a:t>
            </a:r>
          </a:p>
        </p:txBody>
      </p:sp>
      <p:sp>
        <p:nvSpPr>
          <p:cNvPr id="3" name="Title 2"/>
          <p:cNvSpPr>
            <a:spLocks noGrp="1"/>
          </p:cNvSpPr>
          <p:nvPr>
            <p:ph type="title"/>
          </p:nvPr>
        </p:nvSpPr>
        <p:spPr/>
        <p:txBody>
          <a:bodyPr/>
          <a:lstStyle/>
          <a:p>
            <a:pPr algn="ctr"/>
            <a:r>
              <a:rPr lang="en-AU" b="1" dirty="0" smtClean="0"/>
              <a:t>Red Clover</a:t>
            </a:r>
            <a:endParaRPr lang="en-AU" b="1"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AU" dirty="0"/>
          </a:p>
        </p:txBody>
      </p:sp>
      <p:pic>
        <p:nvPicPr>
          <p:cNvPr id="1026" name="Picture 2" descr="C:\Users\Peter and Kaye Sehm\Pictures\Nikon Transfer\009_01\DSCN2070.JPG"/>
          <p:cNvPicPr>
            <a:picLocks noChangeAspect="1" noChangeArrowheads="1"/>
          </p:cNvPicPr>
          <p:nvPr/>
        </p:nvPicPr>
        <p:blipFill>
          <a:blip r:embed="rId2" cstate="print"/>
          <a:srcRect/>
          <a:stretch>
            <a:fillRect/>
          </a:stretch>
        </p:blipFill>
        <p:spPr bwMode="auto">
          <a:xfrm>
            <a:off x="-401638" y="-301625"/>
            <a:ext cx="9948863" cy="7461250"/>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404664"/>
            <a:ext cx="8229600" cy="6624736"/>
          </a:xfrm>
        </p:spPr>
        <p:txBody>
          <a:bodyPr>
            <a:normAutofit fontScale="92500"/>
          </a:bodyPr>
          <a:lstStyle/>
          <a:p>
            <a:r>
              <a:rPr lang="en-AU" b="1" dirty="0" smtClean="0"/>
              <a:t>Burdock:</a:t>
            </a:r>
            <a:r>
              <a:rPr lang="en-AU" dirty="0" smtClean="0"/>
              <a:t> A bitter herb that reduces inflammation and controls bacterial infection. It is used for skin diseases and inflammatory diseases due to chronic toxicity eg eczema, psoriasis, gout.</a:t>
            </a:r>
          </a:p>
          <a:p>
            <a:r>
              <a:rPr lang="en-AU" b="1" dirty="0" smtClean="0"/>
              <a:t>Buckthorn:</a:t>
            </a:r>
            <a:r>
              <a:rPr lang="en-AU" dirty="0" smtClean="0"/>
              <a:t> A bitter, cooling purgative herb that cleanses toxins from the tissues and has diuretic effects. It is used internally for constipation, skin diseases, intestinal parasites and gallstones.</a:t>
            </a:r>
          </a:p>
          <a:p>
            <a:r>
              <a:rPr lang="en-AU" b="1" dirty="0" err="1" smtClean="0"/>
              <a:t>Licorice</a:t>
            </a:r>
            <a:r>
              <a:rPr lang="en-AU" b="1" dirty="0" smtClean="0"/>
              <a:t> Root:</a:t>
            </a:r>
            <a:r>
              <a:rPr lang="en-AU" dirty="0" smtClean="0"/>
              <a:t> A sweet, soothing herb that is anti-inflammatory and expectorant, controls coughing, has hormonal effects. It detoxifies and protects the liver. Used for adrenal exhaustion, asthma, bronchitis, coughs, peptic ulcers, arthritis and allergic complaints.</a:t>
            </a:r>
          </a:p>
          <a:p>
            <a:r>
              <a:rPr lang="en-AU" b="1" dirty="0" smtClean="0"/>
              <a:t>Chaparral:</a:t>
            </a:r>
            <a:r>
              <a:rPr lang="en-AU" dirty="0" smtClean="0"/>
              <a:t> A strong-scented herb, aids adrenals, digestion, kidneys, liver, immune system, arthritis, is an anti-oxidant and it used to treat various forms of cancer.</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404664"/>
            <a:ext cx="8229600" cy="6624736"/>
          </a:xfrm>
        </p:spPr>
        <p:txBody>
          <a:bodyPr>
            <a:normAutofit lnSpcReduction="10000"/>
          </a:bodyPr>
          <a:lstStyle/>
          <a:p>
            <a:r>
              <a:rPr lang="en-AU" b="1" dirty="0" smtClean="0"/>
              <a:t>Red Clover:</a:t>
            </a:r>
            <a:r>
              <a:rPr lang="en-AU" dirty="0" smtClean="0"/>
              <a:t> A sweet, cooling herb that relaxes spasms, and has diuretic and expectorant effects. It is used for skin complaints, cancers of the breast, ovaries and lymphatic system, chronic degenerative diseases, gout, whooping cough and dry cough. It cleanses the blood stream.</a:t>
            </a:r>
          </a:p>
          <a:p>
            <a:r>
              <a:rPr lang="en-AU" b="1" dirty="0" smtClean="0"/>
              <a:t>Cascara </a:t>
            </a:r>
            <a:r>
              <a:rPr lang="en-AU" b="1" dirty="0" err="1" smtClean="0"/>
              <a:t>Sagrada</a:t>
            </a:r>
            <a:r>
              <a:rPr lang="en-AU" b="1" dirty="0" smtClean="0"/>
              <a:t>:</a:t>
            </a:r>
            <a:r>
              <a:rPr lang="en-AU" dirty="0" smtClean="0"/>
              <a:t> A bitter astringent herb that has a tonic effect on the liver and digestive system and acts as a laxative. It is used for chronic constipation, colitis, digestive complaints, haemorrhoids, liver problems and jaundice.</a:t>
            </a:r>
          </a:p>
          <a:p>
            <a:r>
              <a:rPr lang="en-AU" b="1" dirty="0" smtClean="0"/>
              <a:t>Dandelion:</a:t>
            </a:r>
            <a:r>
              <a:rPr lang="en-AU" dirty="0" smtClean="0"/>
              <a:t> A bitter herb that acts primarily as a tonic especially for the liver. It is used for menstrual problems and anaemia.</a:t>
            </a:r>
          </a:p>
          <a:p>
            <a:r>
              <a:rPr lang="en-AU" b="1" dirty="0" smtClean="0"/>
              <a:t>Cat’s Claw:</a:t>
            </a:r>
            <a:r>
              <a:rPr lang="en-AU" dirty="0" smtClean="0"/>
              <a:t> A great herb that is viral, fungal and targets the immune, intestinal and cardiovascular system.</a:t>
            </a:r>
          </a:p>
          <a:p>
            <a:endParaRPr lang="en-AU"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AU"/>
          </a:p>
        </p:txBody>
      </p:sp>
      <p:sp>
        <p:nvSpPr>
          <p:cNvPr id="3" name="Title 2"/>
          <p:cNvSpPr>
            <a:spLocks noGrp="1"/>
          </p:cNvSpPr>
          <p:nvPr>
            <p:ph type="title"/>
          </p:nvPr>
        </p:nvSpPr>
        <p:spPr/>
        <p:txBody>
          <a:bodyPr/>
          <a:lstStyle/>
          <a:p>
            <a:endParaRPr lang="en-AU" dirty="0"/>
          </a:p>
        </p:txBody>
      </p:sp>
      <p:pic>
        <p:nvPicPr>
          <p:cNvPr id="4" name="Picture 3" descr="Herbs"/>
          <p:cNvPicPr>
            <a:picLocks noChangeAspect="1" noChangeArrowheads="1"/>
          </p:cNvPicPr>
          <p:nvPr/>
        </p:nvPicPr>
        <p:blipFill>
          <a:blip r:embed="rId2" cstate="print"/>
          <a:srcRect b="7535"/>
          <a:stretch>
            <a:fillRect/>
          </a:stretch>
        </p:blipFill>
        <p:spPr bwMode="auto">
          <a:xfrm>
            <a:off x="0" y="0"/>
            <a:ext cx="9144000" cy="6985000"/>
          </a:xfrm>
          <a:prstGeom prst="rect">
            <a:avLst/>
          </a:prstGeom>
          <a:noFill/>
        </p:spPr>
      </p:pic>
      <p:sp>
        <p:nvSpPr>
          <p:cNvPr id="5" name="Oval 4"/>
          <p:cNvSpPr>
            <a:spLocks noChangeArrowheads="1"/>
          </p:cNvSpPr>
          <p:nvPr/>
        </p:nvSpPr>
        <p:spPr bwMode="auto">
          <a:xfrm>
            <a:off x="395288" y="2565400"/>
            <a:ext cx="4033837" cy="3455988"/>
          </a:xfrm>
          <a:prstGeom prst="ellipse">
            <a:avLst/>
          </a:prstGeom>
          <a:solidFill>
            <a:srgbClr val="006600"/>
          </a:solidFill>
          <a:ln w="38100">
            <a:solidFill>
              <a:schemeClr val="bg1"/>
            </a:solidFill>
            <a:round/>
            <a:headEnd/>
            <a:tailEnd/>
          </a:ln>
          <a:effectLst/>
        </p:spPr>
        <p:txBody>
          <a:bodyPr wrap="none" anchor="ctr"/>
          <a:lstStyle/>
          <a:p>
            <a:r>
              <a:rPr lang="en-AU" sz="6000" b="1" dirty="0" smtClean="0">
                <a:latin typeface="BlackChancery" pitchFamily="2" charset="0"/>
              </a:rPr>
              <a:t>  Herbs </a:t>
            </a:r>
          </a:p>
          <a:p>
            <a:r>
              <a:rPr lang="en-AU" sz="6000" b="1" dirty="0" smtClean="0">
                <a:latin typeface="BlackChancery" pitchFamily="2" charset="0"/>
              </a:rPr>
              <a:t>for your</a:t>
            </a:r>
          </a:p>
          <a:p>
            <a:r>
              <a:rPr lang="en-AU" sz="6000" b="1" dirty="0" smtClean="0">
                <a:latin typeface="BlackChancery" pitchFamily="2" charset="0"/>
              </a:rPr>
              <a:t>  Health </a:t>
            </a:r>
            <a:endParaRPr lang="en-AU" sz="6000" b="1" dirty="0">
              <a:latin typeface="BlackChancery" pitchFamily="2"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700808"/>
            <a:ext cx="8229600" cy="4929336"/>
          </a:xfrm>
        </p:spPr>
        <p:txBody>
          <a:bodyPr>
            <a:normAutofit fontScale="92500" lnSpcReduction="20000"/>
          </a:bodyPr>
          <a:lstStyle/>
          <a:p>
            <a:r>
              <a:rPr lang="en-AU" dirty="0" smtClean="0"/>
              <a:t>Herbal teas, infusions – 1 t dried herb per cup, pour boiling water over dried herbs, cover and sit for 10-20 minutes, strain</a:t>
            </a:r>
            <a:br>
              <a:rPr lang="en-AU" dirty="0" smtClean="0"/>
            </a:br>
            <a:endParaRPr lang="en-AU" dirty="0" smtClean="0"/>
          </a:p>
          <a:p>
            <a:r>
              <a:rPr lang="en-AU" dirty="0" smtClean="0"/>
              <a:t>Decoctions – 2 t dried herb per cup, add cold water, bring to boil and simmer covered for 20 minutes, cool and strain</a:t>
            </a:r>
            <a:br>
              <a:rPr lang="en-AU" dirty="0" smtClean="0"/>
            </a:br>
            <a:endParaRPr lang="en-AU" dirty="0" smtClean="0"/>
          </a:p>
          <a:p>
            <a:r>
              <a:rPr lang="en-AU" dirty="0" smtClean="0"/>
              <a:t>Fresh leaves – 2 t </a:t>
            </a:r>
            <a:r>
              <a:rPr lang="en-AU" dirty="0" err="1" smtClean="0"/>
              <a:t>freshs</a:t>
            </a:r>
            <a:r>
              <a:rPr lang="en-AU" dirty="0" smtClean="0"/>
              <a:t> herb per cup, pour boiling water over fresh finely cut leaves</a:t>
            </a:r>
            <a:br>
              <a:rPr lang="en-AU" dirty="0" smtClean="0"/>
            </a:br>
            <a:endParaRPr lang="en-AU" dirty="0" smtClean="0"/>
          </a:p>
          <a:p>
            <a:r>
              <a:rPr lang="en-AU" dirty="0" smtClean="0"/>
              <a:t>Tincture – alcohol, apple cider vinegar, glycerine</a:t>
            </a:r>
            <a:br>
              <a:rPr lang="en-AU" dirty="0" smtClean="0"/>
            </a:br>
            <a:endParaRPr lang="en-AU" dirty="0" smtClean="0"/>
          </a:p>
          <a:p>
            <a:r>
              <a:rPr lang="en-AU" dirty="0" smtClean="0"/>
              <a:t>Soaked in oil</a:t>
            </a:r>
            <a:br>
              <a:rPr lang="en-AU" dirty="0" smtClean="0"/>
            </a:br>
            <a:endParaRPr lang="en-AU" dirty="0" smtClean="0"/>
          </a:p>
          <a:p>
            <a:endParaRPr lang="en-AU" dirty="0"/>
          </a:p>
        </p:txBody>
      </p:sp>
      <p:sp>
        <p:nvSpPr>
          <p:cNvPr id="3" name="Title 2"/>
          <p:cNvSpPr>
            <a:spLocks noGrp="1"/>
          </p:cNvSpPr>
          <p:nvPr>
            <p:ph type="title"/>
          </p:nvPr>
        </p:nvSpPr>
        <p:spPr/>
        <p:txBody>
          <a:bodyPr/>
          <a:lstStyle/>
          <a:p>
            <a:pPr algn="ctr"/>
            <a:r>
              <a:rPr lang="en-AU" b="1" dirty="0" smtClean="0"/>
              <a:t>How to take herbs</a:t>
            </a:r>
            <a:endParaRPr lang="en-AU" b="1"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AU" b="1" dirty="0" smtClean="0"/>
              <a:t>St John’s </a:t>
            </a:r>
            <a:r>
              <a:rPr lang="en-AU" b="1" dirty="0" err="1" smtClean="0"/>
              <a:t>Wort</a:t>
            </a:r>
            <a:endParaRPr lang="en-AU" b="1" dirty="0"/>
          </a:p>
        </p:txBody>
      </p:sp>
      <p:pic>
        <p:nvPicPr>
          <p:cNvPr id="2050" name="Picture 2" descr="C:\Users\Peter and Kaye Sehm\Pictures\st%20john's%20wort%20patch%20inverell.jpg"/>
          <p:cNvPicPr>
            <a:picLocks noGrp="1" noChangeAspect="1" noChangeArrowheads="1"/>
          </p:cNvPicPr>
          <p:nvPr>
            <p:ph idx="1"/>
          </p:nvPr>
        </p:nvPicPr>
        <p:blipFill>
          <a:blip r:embed="rId3" cstate="print"/>
          <a:srcRect/>
          <a:stretch>
            <a:fillRect/>
          </a:stretch>
        </p:blipFill>
        <p:spPr bwMode="auto">
          <a:xfrm>
            <a:off x="1043608" y="1844824"/>
            <a:ext cx="7200800" cy="4886258"/>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eter and Kaye Sehm\Pictures\st_johns_wort_flowers.jpg"/>
          <p:cNvPicPr>
            <a:picLocks noChangeAspect="1" noChangeArrowheads="1"/>
          </p:cNvPicPr>
          <p:nvPr/>
        </p:nvPicPr>
        <p:blipFill>
          <a:blip r:embed="rId3" cstate="print"/>
          <a:srcRect/>
          <a:stretch>
            <a:fillRect/>
          </a:stretch>
        </p:blipFill>
        <p:spPr bwMode="auto">
          <a:xfrm>
            <a:off x="0" y="764704"/>
            <a:ext cx="4644008" cy="5472608"/>
          </a:xfrm>
          <a:prstGeom prst="rect">
            <a:avLst/>
          </a:prstGeom>
          <a:noFill/>
        </p:spPr>
      </p:pic>
      <p:pic>
        <p:nvPicPr>
          <p:cNvPr id="5" name="Picture 2" descr="C:\Users\Peter and Kaye Sehm\Pictures\st johns.jpg"/>
          <p:cNvPicPr>
            <a:picLocks noGrp="1" noChangeAspect="1" noChangeArrowheads="1"/>
          </p:cNvPicPr>
          <p:nvPr>
            <p:ph idx="1"/>
          </p:nvPr>
        </p:nvPicPr>
        <p:blipFill>
          <a:blip r:embed="rId4" cstate="print"/>
          <a:srcRect l="27610" r="3876"/>
          <a:stretch>
            <a:fillRect/>
          </a:stretch>
        </p:blipFill>
        <p:spPr bwMode="auto">
          <a:xfrm>
            <a:off x="4572001" y="764704"/>
            <a:ext cx="4572000" cy="5472608"/>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700808"/>
            <a:ext cx="8229600" cy="4929336"/>
          </a:xfrm>
        </p:spPr>
        <p:txBody>
          <a:bodyPr>
            <a:normAutofit/>
          </a:bodyPr>
          <a:lstStyle/>
          <a:p>
            <a:r>
              <a:rPr lang="en-AU" b="1" dirty="0" smtClean="0"/>
              <a:t>Anti-bacterial effect</a:t>
            </a:r>
            <a:r>
              <a:rPr lang="en-AU" dirty="0" smtClean="0"/>
              <a:t> - The </a:t>
            </a:r>
            <a:r>
              <a:rPr lang="en-AU" dirty="0" err="1" smtClean="0"/>
              <a:t>phytochemical</a:t>
            </a:r>
            <a:r>
              <a:rPr lang="en-AU" dirty="0" smtClean="0"/>
              <a:t> </a:t>
            </a:r>
            <a:r>
              <a:rPr lang="en-AU" dirty="0" err="1" smtClean="0"/>
              <a:t>allicin</a:t>
            </a:r>
            <a:r>
              <a:rPr lang="en-AU" dirty="0" smtClean="0"/>
              <a:t> from garlic has </a:t>
            </a:r>
            <a:r>
              <a:rPr lang="en-AU" u="sng" dirty="0" smtClean="0"/>
              <a:t>anti-bacterial properties</a:t>
            </a:r>
            <a:r>
              <a:rPr lang="en-AU" dirty="0" smtClean="0"/>
              <a:t/>
            </a:r>
            <a:br>
              <a:rPr lang="en-AU" dirty="0" smtClean="0"/>
            </a:br>
            <a:r>
              <a:rPr lang="en-AU" dirty="0" smtClean="0"/>
              <a:t/>
            </a:r>
            <a:br>
              <a:rPr lang="en-AU" dirty="0" smtClean="0"/>
            </a:br>
            <a:endParaRPr lang="en-AU" dirty="0" smtClean="0"/>
          </a:p>
          <a:p>
            <a:r>
              <a:rPr lang="en-AU" b="1" dirty="0" smtClean="0"/>
              <a:t>Physical action</a:t>
            </a:r>
            <a:r>
              <a:rPr lang="en-AU" dirty="0" smtClean="0"/>
              <a:t> - Some </a:t>
            </a:r>
            <a:r>
              <a:rPr lang="en-AU" dirty="0" err="1" smtClean="0"/>
              <a:t>phytochemicals</a:t>
            </a:r>
            <a:r>
              <a:rPr lang="en-AU" dirty="0" smtClean="0"/>
              <a:t> </a:t>
            </a:r>
            <a:r>
              <a:rPr lang="en-AU" u="sng" dirty="0" smtClean="0"/>
              <a:t>bind physically to cell walls thereby preventing the adhesion of pathogens to human cell walls</a:t>
            </a:r>
            <a:r>
              <a:rPr lang="en-AU" dirty="0" smtClean="0"/>
              <a:t>. </a:t>
            </a:r>
            <a:r>
              <a:rPr lang="en-AU" dirty="0" err="1" smtClean="0">
                <a:solidFill>
                  <a:schemeClr val="tx1">
                    <a:lumMod val="95000"/>
                  </a:schemeClr>
                </a:solidFill>
              </a:rPr>
              <a:t>Proanthocyanidins</a:t>
            </a:r>
            <a:r>
              <a:rPr lang="en-AU" dirty="0" smtClean="0">
                <a:solidFill>
                  <a:schemeClr val="tx1">
                    <a:lumMod val="95000"/>
                  </a:schemeClr>
                </a:solidFill>
              </a:rPr>
              <a:t> are responsible for the anti-adhesion properties of cranberry. Consumption of cranberries will reduce the risk of urinary tract infections and will improve dental health</a:t>
            </a:r>
            <a:r>
              <a:rPr lang="en-AU" dirty="0" smtClean="0"/>
              <a:t> </a:t>
            </a:r>
          </a:p>
          <a:p>
            <a:endParaRPr lang="en-AU" dirty="0"/>
          </a:p>
        </p:txBody>
      </p:sp>
      <p:sp>
        <p:nvSpPr>
          <p:cNvPr id="3" name="Title 2"/>
          <p:cNvSpPr>
            <a:spLocks noGrp="1"/>
          </p:cNvSpPr>
          <p:nvPr>
            <p:ph type="title"/>
          </p:nvPr>
        </p:nvSpPr>
        <p:spPr/>
        <p:txBody>
          <a:bodyPr/>
          <a:lstStyle/>
          <a:p>
            <a:r>
              <a:rPr lang="en-AU" b="1" dirty="0" smtClean="0"/>
              <a:t>How do </a:t>
            </a:r>
            <a:r>
              <a:rPr lang="en-AU" b="1" dirty="0" err="1" smtClean="0"/>
              <a:t>phytochemicals</a:t>
            </a:r>
            <a:r>
              <a:rPr lang="en-AU" b="1" dirty="0" smtClean="0"/>
              <a:t> work?</a:t>
            </a:r>
            <a:endParaRPr lang="en-AU"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844824"/>
            <a:ext cx="8229600" cy="5334000"/>
          </a:xfrm>
        </p:spPr>
        <p:txBody>
          <a:bodyPr>
            <a:normAutofit/>
          </a:bodyPr>
          <a:lstStyle/>
          <a:p>
            <a:r>
              <a:rPr lang="en-AU" sz="2800" dirty="0" smtClean="0"/>
              <a:t>Helps prevent  some cancers – colon, </a:t>
            </a:r>
            <a:r>
              <a:rPr lang="en-AU" sz="2800" dirty="0" err="1" smtClean="0"/>
              <a:t>leukemia</a:t>
            </a:r>
            <a:r>
              <a:rPr lang="en-AU" sz="2800" dirty="0" smtClean="0"/>
              <a:t>, stomach, inhibits growth of detrimental bacteria, suppresses inflammation, some viruses, AIDS, HIV, hepatitis B, herpes virus</a:t>
            </a:r>
            <a:br>
              <a:rPr lang="en-AU" sz="2800" dirty="0" smtClean="0"/>
            </a:br>
            <a:endParaRPr lang="en-AU" sz="2800" dirty="0" smtClean="0"/>
          </a:p>
          <a:p>
            <a:r>
              <a:rPr lang="en-AU" sz="2800" dirty="0" smtClean="0"/>
              <a:t>Is an antioxidant, alleviates fatigue when accompanied by depression, alleviates symptoms of fibromyalgia</a:t>
            </a:r>
            <a:r>
              <a:rPr lang="en-AU" dirty="0" smtClean="0"/>
              <a:t/>
            </a:r>
            <a:br>
              <a:rPr lang="en-AU" dirty="0" smtClean="0"/>
            </a:br>
            <a:endParaRPr lang="en-AU" dirty="0" smtClean="0"/>
          </a:p>
        </p:txBody>
      </p:sp>
      <p:sp>
        <p:nvSpPr>
          <p:cNvPr id="3" name="Title 2"/>
          <p:cNvSpPr>
            <a:spLocks noGrp="1"/>
          </p:cNvSpPr>
          <p:nvPr>
            <p:ph type="title"/>
          </p:nvPr>
        </p:nvSpPr>
        <p:spPr/>
        <p:txBody>
          <a:bodyPr/>
          <a:lstStyle/>
          <a:p>
            <a:pPr algn="ctr"/>
            <a:r>
              <a:rPr lang="en-AU" b="1" dirty="0" smtClean="0">
                <a:effectLst/>
              </a:rPr>
              <a:t>St John’s </a:t>
            </a:r>
            <a:r>
              <a:rPr lang="en-AU" b="1" dirty="0" err="1" smtClean="0">
                <a:effectLst/>
              </a:rPr>
              <a:t>Wort</a:t>
            </a:r>
            <a:endParaRPr lang="en-AU" b="1" dirty="0">
              <a:effectLst/>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5334000"/>
          </a:xfrm>
        </p:spPr>
        <p:txBody>
          <a:bodyPr>
            <a:normAutofit lnSpcReduction="10000"/>
          </a:bodyPr>
          <a:lstStyle/>
          <a:p>
            <a:r>
              <a:rPr lang="en-AU" sz="3200" dirty="0" smtClean="0"/>
              <a:t>Reduces aggressiveness, improves anxiety, reduces apathy, alleviates depression, insomnia, obsessive-compulsive and seasonal affective disorders, tension, irritability</a:t>
            </a:r>
            <a:br>
              <a:rPr lang="en-AU" sz="3200" dirty="0" smtClean="0"/>
            </a:br>
            <a:endParaRPr lang="en-AU" sz="3200" dirty="0" smtClean="0"/>
          </a:p>
          <a:p>
            <a:r>
              <a:rPr lang="en-AU" sz="3200" dirty="0" smtClean="0"/>
              <a:t>Alleviates the common cold, influenza, symptoms of pre-menstrual syndrome, heart and circulation, bed wetting, kidney stones, gastric problems, worms, </a:t>
            </a:r>
            <a:r>
              <a:rPr lang="en-AU" sz="3200" dirty="0" err="1" smtClean="0"/>
              <a:t>anemia</a:t>
            </a:r>
            <a:r>
              <a:rPr lang="en-AU" sz="3200" dirty="0" smtClean="0"/>
              <a:t>, menopause difficulties, congested lungs,</a:t>
            </a:r>
          </a:p>
          <a:p>
            <a:endParaRPr lang="en-AU" dirty="0"/>
          </a:p>
        </p:txBody>
      </p:sp>
      <p:sp>
        <p:nvSpPr>
          <p:cNvPr id="5" name="Title 4"/>
          <p:cNvSpPr>
            <a:spLocks noGrp="1"/>
          </p:cNvSpPr>
          <p:nvPr>
            <p:ph type="title"/>
          </p:nvPr>
        </p:nvSpPr>
        <p:spPr>
          <a:xfrm>
            <a:off x="395536" y="188640"/>
            <a:ext cx="8229600" cy="1219200"/>
          </a:xfrm>
        </p:spPr>
        <p:txBody>
          <a:bodyPr/>
          <a:lstStyle/>
          <a:p>
            <a:pPr algn="ctr"/>
            <a:r>
              <a:rPr lang="en-AU" b="1" dirty="0" smtClean="0">
                <a:effectLst/>
              </a:rPr>
              <a:t>St John’s </a:t>
            </a:r>
            <a:r>
              <a:rPr lang="en-AU" b="1" dirty="0" err="1" smtClean="0">
                <a:effectLst/>
              </a:rPr>
              <a:t>Wort</a:t>
            </a:r>
            <a:endParaRPr lang="en-AU"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700808"/>
            <a:ext cx="8229600" cy="4572000"/>
          </a:xfrm>
        </p:spPr>
        <p:txBody>
          <a:bodyPr>
            <a:normAutofit lnSpcReduction="10000"/>
          </a:bodyPr>
          <a:lstStyle/>
          <a:p>
            <a:r>
              <a:rPr lang="en-AU" sz="3200" dirty="0" smtClean="0">
                <a:effectLst/>
              </a:rPr>
              <a:t>Increases release of melatonin from the pineal gland, inhibits the uptake of dopamine, increases serotonin, headaches and neuralgia, any nerve pain, sciatica</a:t>
            </a:r>
            <a:br>
              <a:rPr lang="en-AU" sz="3200" dirty="0" smtClean="0">
                <a:effectLst/>
              </a:rPr>
            </a:br>
            <a:endParaRPr lang="en-AU" sz="3200" dirty="0" smtClean="0">
              <a:effectLst/>
            </a:endParaRPr>
          </a:p>
          <a:p>
            <a:r>
              <a:rPr lang="en-AU" sz="3200" dirty="0" smtClean="0">
                <a:effectLst/>
              </a:rPr>
              <a:t>Is equal to or superior to </a:t>
            </a:r>
            <a:r>
              <a:rPr lang="en-AU" sz="3200" dirty="0" err="1" smtClean="0">
                <a:effectLst/>
              </a:rPr>
              <a:t>Imipramine</a:t>
            </a:r>
            <a:r>
              <a:rPr lang="en-AU" sz="3200" dirty="0" smtClean="0">
                <a:effectLst/>
              </a:rPr>
              <a:t> (drug used to treat depression</a:t>
            </a:r>
            <a:r>
              <a:rPr lang="en-AU" dirty="0" smtClean="0">
                <a:effectLst/>
              </a:rPr>
              <a:t/>
            </a:r>
            <a:br>
              <a:rPr lang="en-AU" dirty="0" smtClean="0">
                <a:effectLst/>
              </a:rPr>
            </a:br>
            <a:endParaRPr lang="en-AU" dirty="0" smtClean="0">
              <a:effectLst/>
            </a:endParaRPr>
          </a:p>
          <a:p>
            <a:pPr>
              <a:buNone/>
            </a:pPr>
            <a:r>
              <a:rPr lang="en-AU" dirty="0" smtClean="0">
                <a:solidFill>
                  <a:srgbClr val="FFFF00"/>
                </a:solidFill>
                <a:effectLst/>
              </a:rPr>
              <a:t/>
            </a:r>
            <a:br>
              <a:rPr lang="en-AU" dirty="0" smtClean="0">
                <a:solidFill>
                  <a:srgbClr val="FFFF00"/>
                </a:solidFill>
                <a:effectLst/>
              </a:rPr>
            </a:br>
            <a:endParaRPr lang="en-AU" dirty="0" smtClean="0">
              <a:solidFill>
                <a:srgbClr val="FFFF00"/>
              </a:solidFill>
              <a:effectLst/>
            </a:endParaRPr>
          </a:p>
          <a:p>
            <a:endParaRPr lang="en-AU" dirty="0">
              <a:effectLst/>
            </a:endParaRPr>
          </a:p>
        </p:txBody>
      </p:sp>
      <p:sp>
        <p:nvSpPr>
          <p:cNvPr id="3" name="Title 2"/>
          <p:cNvSpPr>
            <a:spLocks noGrp="1"/>
          </p:cNvSpPr>
          <p:nvPr>
            <p:ph type="title"/>
          </p:nvPr>
        </p:nvSpPr>
        <p:spPr/>
        <p:txBody>
          <a:bodyPr/>
          <a:lstStyle/>
          <a:p>
            <a:pPr algn="ctr"/>
            <a:r>
              <a:rPr lang="en-AU" b="1" dirty="0" smtClean="0">
                <a:ln w="3200">
                  <a:solidFill>
                    <a:sysClr val="windowText" lastClr="000000">
                      <a:alpha val="25000"/>
                    </a:sysClr>
                  </a:solidFill>
                  <a:prstDash val="solid"/>
                  <a:round/>
                </a:ln>
                <a:effectLst>
                  <a:glow rad="63500">
                    <a:schemeClr val="accent3">
                      <a:satMod val="175000"/>
                      <a:alpha val="40000"/>
                    </a:schemeClr>
                  </a:glow>
                  <a:outerShdw blurRad="50800" dist="38100" dir="5400000" algn="t" rotWithShape="0">
                    <a:prstClr val="black">
                      <a:alpha val="40000"/>
                    </a:prstClr>
                  </a:outerShdw>
                </a:effectLst>
              </a:rPr>
              <a:t>St John’s </a:t>
            </a:r>
            <a:r>
              <a:rPr lang="en-AU" b="1" dirty="0" err="1" smtClean="0">
                <a:ln w="3200">
                  <a:solidFill>
                    <a:sysClr val="windowText" lastClr="000000">
                      <a:alpha val="25000"/>
                    </a:sysClr>
                  </a:solidFill>
                  <a:prstDash val="solid"/>
                  <a:round/>
                </a:ln>
                <a:effectLst>
                  <a:glow rad="63500">
                    <a:schemeClr val="accent3">
                      <a:satMod val="175000"/>
                      <a:alpha val="40000"/>
                    </a:schemeClr>
                  </a:glow>
                  <a:outerShdw blurRad="50800" dist="38100" dir="5400000" algn="t" rotWithShape="0">
                    <a:prstClr val="black">
                      <a:alpha val="40000"/>
                    </a:prstClr>
                  </a:outerShdw>
                </a:effectLst>
              </a:rPr>
              <a:t>Wort</a:t>
            </a:r>
            <a:endParaRPr lang="en-AU" b="1" dirty="0">
              <a:ln w="3200">
                <a:solidFill>
                  <a:sysClr val="windowText" lastClr="000000">
                    <a:alpha val="25000"/>
                  </a:sysClr>
                </a:solidFill>
                <a:prstDash val="solid"/>
                <a:round/>
              </a:ln>
              <a:effectLst>
                <a:glow rad="63500">
                  <a:schemeClr val="accent3">
                    <a:satMod val="175000"/>
                    <a:alpha val="40000"/>
                  </a:schemeClr>
                </a:glow>
                <a:outerShdw blurRad="50800" dist="38100" dir="5400000" algn="t" rotWithShape="0">
                  <a:prstClr val="black">
                    <a:alpha val="40000"/>
                  </a:prstClr>
                </a:outerShdw>
              </a:effectLst>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772816"/>
            <a:ext cx="8229600" cy="4572000"/>
          </a:xfrm>
        </p:spPr>
        <p:txBody>
          <a:bodyPr>
            <a:normAutofit/>
          </a:bodyPr>
          <a:lstStyle/>
          <a:p>
            <a:r>
              <a:rPr lang="en-AU" sz="3200" dirty="0" smtClean="0"/>
              <a:t>Topically: itching, burns, wound healing, bruising, nerve pain, anti inflammatory action</a:t>
            </a:r>
            <a:br>
              <a:rPr lang="en-AU" sz="3200" dirty="0" smtClean="0"/>
            </a:br>
            <a:endParaRPr lang="en-AU" sz="3200" dirty="0" smtClean="0"/>
          </a:p>
          <a:p>
            <a:r>
              <a:rPr lang="en-AU" sz="3200" dirty="0" smtClean="0">
                <a:solidFill>
                  <a:srgbClr val="FFFF00"/>
                </a:solidFill>
              </a:rPr>
              <a:t>Do not use when on depression medication, contraceptive pill, </a:t>
            </a:r>
            <a:r>
              <a:rPr lang="en-AU" sz="3200" dirty="0" err="1" smtClean="0">
                <a:solidFill>
                  <a:srgbClr val="FFFF00"/>
                </a:solidFill>
              </a:rPr>
              <a:t>warfarin</a:t>
            </a:r>
            <a:r>
              <a:rPr lang="en-AU" sz="3200" dirty="0" smtClean="0">
                <a:solidFill>
                  <a:srgbClr val="FFFF00"/>
                </a:solidFill>
              </a:rPr>
              <a:t>, pregnancy, may cause photosensitivity</a:t>
            </a:r>
            <a:endParaRPr lang="en-AU" sz="3200" dirty="0"/>
          </a:p>
        </p:txBody>
      </p:sp>
      <p:sp>
        <p:nvSpPr>
          <p:cNvPr id="4" name="Title 3"/>
          <p:cNvSpPr>
            <a:spLocks noGrp="1"/>
          </p:cNvSpPr>
          <p:nvPr>
            <p:ph type="title"/>
          </p:nvPr>
        </p:nvSpPr>
        <p:spPr/>
        <p:txBody>
          <a:bodyPr/>
          <a:lstStyle/>
          <a:p>
            <a:pPr algn="ctr"/>
            <a:r>
              <a:rPr lang="en-AU" b="1" dirty="0" smtClean="0">
                <a:ln w="3200">
                  <a:solidFill>
                    <a:sysClr val="windowText" lastClr="000000">
                      <a:alpha val="25000"/>
                    </a:sysClr>
                  </a:solidFill>
                  <a:prstDash val="solid"/>
                  <a:round/>
                </a:ln>
                <a:effectLst>
                  <a:glow rad="63500">
                    <a:schemeClr val="accent3">
                      <a:satMod val="175000"/>
                      <a:alpha val="40000"/>
                    </a:schemeClr>
                  </a:glow>
                  <a:outerShdw blurRad="50800" dist="38100" dir="5400000" algn="t" rotWithShape="0">
                    <a:prstClr val="black">
                      <a:alpha val="40000"/>
                    </a:prstClr>
                  </a:outerShdw>
                </a:effectLst>
              </a:rPr>
              <a:t>St John’s </a:t>
            </a:r>
            <a:r>
              <a:rPr lang="en-AU" b="1" dirty="0" err="1" smtClean="0">
                <a:ln w="3200">
                  <a:solidFill>
                    <a:sysClr val="windowText" lastClr="000000">
                      <a:alpha val="25000"/>
                    </a:sysClr>
                  </a:solidFill>
                  <a:prstDash val="solid"/>
                  <a:round/>
                </a:ln>
                <a:effectLst>
                  <a:glow rad="63500">
                    <a:schemeClr val="accent3">
                      <a:satMod val="175000"/>
                      <a:alpha val="40000"/>
                    </a:schemeClr>
                  </a:glow>
                  <a:outerShdw blurRad="50800" dist="38100" dir="5400000" algn="t" rotWithShape="0">
                    <a:prstClr val="black">
                      <a:alpha val="40000"/>
                    </a:prstClr>
                  </a:outerShdw>
                </a:effectLst>
              </a:rPr>
              <a:t>Wort</a:t>
            </a:r>
            <a:endParaRPr lang="en-AU"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AU" dirty="0" smtClean="0"/>
              <a:t>Over 400 species</a:t>
            </a:r>
            <a:br>
              <a:rPr lang="en-AU" dirty="0" smtClean="0"/>
            </a:br>
            <a:r>
              <a:rPr lang="en-AU" dirty="0" smtClean="0"/>
              <a:t/>
            </a:r>
            <a:br>
              <a:rPr lang="en-AU" dirty="0" smtClean="0"/>
            </a:br>
            <a:r>
              <a:rPr lang="en-AU" dirty="0" smtClean="0"/>
              <a:t>aloe </a:t>
            </a:r>
            <a:r>
              <a:rPr lang="en-AU" dirty="0" err="1" smtClean="0"/>
              <a:t>barbadensis</a:t>
            </a:r>
            <a:r>
              <a:rPr lang="en-AU" dirty="0" smtClean="0"/>
              <a:t>: leaves long and grey, 30-80cm, flowers bright yellow on maturity, when leaf is cut it has a strong smell</a:t>
            </a:r>
          </a:p>
          <a:p>
            <a:pPr>
              <a:buNone/>
            </a:pPr>
            <a:r>
              <a:rPr lang="en-AU" dirty="0" smtClean="0"/>
              <a:t/>
            </a:r>
            <a:br>
              <a:rPr lang="en-AU" dirty="0" smtClean="0"/>
            </a:br>
            <a:r>
              <a:rPr lang="en-AU" dirty="0" smtClean="0"/>
              <a:t>aloe candelabra: 1-2 metres tall, spans 2 metres, has side branches</a:t>
            </a:r>
            <a:br>
              <a:rPr lang="en-AU" dirty="0" smtClean="0"/>
            </a:br>
            <a:r>
              <a:rPr lang="en-AU" dirty="0" smtClean="0"/>
              <a:t/>
            </a:r>
            <a:br>
              <a:rPr lang="en-AU" dirty="0" smtClean="0"/>
            </a:br>
            <a:r>
              <a:rPr lang="en-AU" dirty="0" smtClean="0"/>
              <a:t>aloe </a:t>
            </a:r>
            <a:r>
              <a:rPr lang="en-AU" dirty="0" err="1" smtClean="0"/>
              <a:t>perryi</a:t>
            </a:r>
            <a:r>
              <a:rPr lang="en-AU" dirty="0" smtClean="0"/>
              <a:t>: does not grow tall, pup profusely, flower apricot/orange shade, therapeutically not as potent as </a:t>
            </a:r>
            <a:r>
              <a:rPr lang="en-AU" dirty="0" err="1" smtClean="0"/>
              <a:t>barbadensis</a:t>
            </a:r>
            <a:r>
              <a:rPr lang="en-AU" dirty="0" smtClean="0"/>
              <a:t> </a:t>
            </a:r>
          </a:p>
        </p:txBody>
      </p:sp>
      <p:sp>
        <p:nvSpPr>
          <p:cNvPr id="3" name="Title 2"/>
          <p:cNvSpPr>
            <a:spLocks noGrp="1"/>
          </p:cNvSpPr>
          <p:nvPr>
            <p:ph type="title"/>
          </p:nvPr>
        </p:nvSpPr>
        <p:spPr/>
        <p:txBody>
          <a:bodyPr/>
          <a:lstStyle/>
          <a:p>
            <a:pPr algn="ctr"/>
            <a:r>
              <a:rPr lang="en-AU" b="1" dirty="0" smtClean="0"/>
              <a:t>Aloe Vera</a:t>
            </a:r>
            <a:endParaRPr lang="en-AU" b="1"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SCN2035.JPG"/>
          <p:cNvPicPr>
            <a:picLocks noGrp="1" noChangeAspect="1"/>
          </p:cNvPicPr>
          <p:nvPr isPhoto="1"/>
        </p:nvPicPr>
        <p:blipFill>
          <a:blip r:embed="rId3" cstate="print">
            <a:lum/>
          </a:blip>
          <a:stretch>
            <a:fillRect/>
          </a:stretch>
        </p:blipFill>
        <p:spPr>
          <a:xfrm rot="5400000">
            <a:off x="1331640" y="980728"/>
            <a:ext cx="6336704" cy="4752528"/>
          </a:xfrm>
          <a:prstGeom prst="rect">
            <a:avLst/>
          </a:prstGeom>
          <a:noFill/>
          <a:ln>
            <a:noFill/>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N2034.JPG"/>
          <p:cNvPicPr>
            <a:picLocks noGrp="1" noChangeAspect="1"/>
          </p:cNvPicPr>
          <p:nvPr isPhoto="1"/>
        </p:nvPicPr>
        <p:blipFill>
          <a:blip r:embed="rId3" cstate="print">
            <a:lum/>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eter and Kaye Sehm\Pictures\Nikon Transfer\008_01\DSCN2063.JPG"/>
          <p:cNvPicPr>
            <a:picLocks noChangeAspect="1" noChangeArrowheads="1"/>
          </p:cNvPicPr>
          <p:nvPr/>
        </p:nvPicPr>
        <p:blipFill>
          <a:blip r:embed="rId3" cstate="print"/>
          <a:srcRect/>
          <a:stretch>
            <a:fillRect/>
          </a:stretch>
        </p:blipFill>
        <p:spPr bwMode="auto">
          <a:xfrm>
            <a:off x="-401638" y="-301625"/>
            <a:ext cx="9948863" cy="7461250"/>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C:\Users\Peter and Kaye Sehm\Pictures\Nikon Transfer\007_02\DSCN2056.JPG"/>
          <p:cNvPicPr>
            <a:picLocks noGrp="1" noChangeAspect="1" noChangeArrowheads="1"/>
          </p:cNvPicPr>
          <p:nvPr>
            <p:ph idx="1"/>
          </p:nvPr>
        </p:nvPicPr>
        <p:blipFill>
          <a:blip r:embed="rId3" cstate="print"/>
          <a:srcRect l="14175" r="14951"/>
          <a:stretch>
            <a:fillRect/>
          </a:stretch>
        </p:blipFill>
        <p:spPr bwMode="auto">
          <a:xfrm>
            <a:off x="0" y="0"/>
            <a:ext cx="4644008" cy="6858000"/>
          </a:xfrm>
          <a:prstGeom prst="rect">
            <a:avLst/>
          </a:prstGeom>
          <a:noFill/>
        </p:spPr>
      </p:pic>
      <p:pic>
        <p:nvPicPr>
          <p:cNvPr id="117763" name="Picture 3" descr="C:\Users\Peter and Kaye Sehm\Pictures\Nikon Transfer\007_02\DSCN2058.JPG"/>
          <p:cNvPicPr>
            <a:picLocks noChangeAspect="1" noChangeArrowheads="1"/>
          </p:cNvPicPr>
          <p:nvPr/>
        </p:nvPicPr>
        <p:blipFill>
          <a:blip r:embed="rId4" cstate="print"/>
          <a:srcRect l="18869" t="15257" r="31190" b="14291"/>
          <a:stretch>
            <a:fillRect/>
          </a:stretch>
        </p:blipFill>
        <p:spPr bwMode="auto">
          <a:xfrm>
            <a:off x="4572000" y="0"/>
            <a:ext cx="4572000" cy="6858000"/>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AU"/>
          </a:p>
        </p:txBody>
      </p:sp>
      <p:sp>
        <p:nvSpPr>
          <p:cNvPr id="3" name="Title 2"/>
          <p:cNvSpPr>
            <a:spLocks noGrp="1"/>
          </p:cNvSpPr>
          <p:nvPr>
            <p:ph type="title"/>
          </p:nvPr>
        </p:nvSpPr>
        <p:spPr/>
        <p:txBody>
          <a:bodyPr/>
          <a:lstStyle/>
          <a:p>
            <a:endParaRPr lang="en-AU" dirty="0"/>
          </a:p>
        </p:txBody>
      </p:sp>
      <p:pic>
        <p:nvPicPr>
          <p:cNvPr id="4" name="Picture 3" descr="aloe.jpg"/>
          <p:cNvPicPr>
            <a:picLocks noChangeAspect="1"/>
          </p:cNvPicPr>
          <p:nvPr/>
        </p:nvPicPr>
        <p:blipFill>
          <a:blip r:embed="rId3" cstate="print"/>
          <a:stretch>
            <a:fillRect/>
          </a:stretch>
        </p:blipFill>
        <p:spPr>
          <a:xfrm>
            <a:off x="-15628" y="0"/>
            <a:ext cx="9159628" cy="68580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91264" cy="5073352"/>
          </a:xfrm>
        </p:spPr>
        <p:txBody>
          <a:bodyPr>
            <a:noAutofit/>
          </a:bodyPr>
          <a:lstStyle/>
          <a:p>
            <a:r>
              <a:rPr lang="en-AU" sz="2800" dirty="0" smtClean="0"/>
              <a:t>Every plant has in it something toxic if separated or isolated      eg chlorophyll  (80mg of chlorophyll will kill mice if injected into mice)</a:t>
            </a:r>
            <a:br>
              <a:rPr lang="en-AU" sz="2800" dirty="0" smtClean="0"/>
            </a:br>
            <a:endParaRPr lang="en-AU" sz="2800" dirty="0" smtClean="0"/>
          </a:p>
          <a:p>
            <a:r>
              <a:rPr lang="en-AU" sz="2800" dirty="0" smtClean="0"/>
              <a:t>The 300-400 micro-flora in out intestines all have a job to do. Each deals with specific chemicals found in the plant. Take these chemicals separately and they could kill us</a:t>
            </a:r>
            <a:br>
              <a:rPr lang="en-AU" sz="2800" dirty="0" smtClean="0"/>
            </a:br>
            <a:endParaRPr lang="en-AU" sz="2800" dirty="0" smtClean="0"/>
          </a:p>
          <a:p>
            <a:r>
              <a:rPr lang="en-AU" sz="2800" dirty="0" smtClean="0"/>
              <a:t>Use herbs synergistically, they work better in combinations</a:t>
            </a:r>
            <a:endParaRPr lang="en-AU" sz="2800" dirty="0"/>
          </a:p>
        </p:txBody>
      </p:sp>
      <p:sp>
        <p:nvSpPr>
          <p:cNvPr id="3" name="Title 2"/>
          <p:cNvSpPr>
            <a:spLocks noGrp="1"/>
          </p:cNvSpPr>
          <p:nvPr>
            <p:ph type="title"/>
          </p:nvPr>
        </p:nvSpPr>
        <p:spPr/>
        <p:txBody>
          <a:bodyPr/>
          <a:lstStyle/>
          <a:p>
            <a:pPr algn="ctr"/>
            <a:r>
              <a:rPr lang="en-AU" b="1" dirty="0" smtClean="0"/>
              <a:t>Use plants whole</a:t>
            </a:r>
            <a:endParaRPr lang="en-AU" b="1"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36712" y="2204864"/>
            <a:ext cx="8507288" cy="5334000"/>
          </a:xfrm>
        </p:spPr>
        <p:txBody>
          <a:bodyPr>
            <a:normAutofit/>
          </a:bodyPr>
          <a:lstStyle/>
          <a:p>
            <a:r>
              <a:rPr lang="en-AU" sz="3200" dirty="0" smtClean="0"/>
              <a:t>Alleviates inflammation of the colon, </a:t>
            </a:r>
            <a:r>
              <a:rPr lang="en-AU" sz="3200" dirty="0" err="1" smtClean="0"/>
              <a:t>Crohn’s</a:t>
            </a:r>
            <a:r>
              <a:rPr lang="en-AU" sz="3200" dirty="0" smtClean="0"/>
              <a:t> disease, irritable bowel, ulcerative colitis, constipation, heartburn, too much acid, peptic ulcers, duodenal ulcers</a:t>
            </a:r>
            <a:br>
              <a:rPr lang="en-AU" sz="3200" dirty="0" smtClean="0"/>
            </a:br>
            <a:endParaRPr lang="en-AU" sz="3200" dirty="0" smtClean="0"/>
          </a:p>
          <a:p>
            <a:r>
              <a:rPr lang="en-AU" sz="3200" dirty="0" smtClean="0"/>
              <a:t>Asthma – mix with honey, dessertspoon 3x daily</a:t>
            </a:r>
            <a:r>
              <a:rPr lang="en-AU" dirty="0" smtClean="0"/>
              <a:t/>
            </a:r>
            <a:br>
              <a:rPr lang="en-AU" dirty="0" smtClean="0"/>
            </a:br>
            <a:endParaRPr lang="en-AU" dirty="0" smtClean="0"/>
          </a:p>
        </p:txBody>
      </p:sp>
      <p:sp>
        <p:nvSpPr>
          <p:cNvPr id="3" name="Title 2"/>
          <p:cNvSpPr>
            <a:spLocks noGrp="1"/>
          </p:cNvSpPr>
          <p:nvPr>
            <p:ph type="title"/>
          </p:nvPr>
        </p:nvSpPr>
        <p:spPr/>
        <p:txBody>
          <a:bodyPr/>
          <a:lstStyle/>
          <a:p>
            <a:pPr algn="ctr"/>
            <a:r>
              <a:rPr lang="en-AU" b="1" dirty="0" smtClean="0"/>
              <a:t>Aloe Vera</a:t>
            </a:r>
            <a:endParaRPr lang="en-AU" b="1"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908720"/>
            <a:ext cx="8208912" cy="5016758"/>
          </a:xfrm>
          <a:prstGeom prst="rect">
            <a:avLst/>
          </a:prstGeom>
        </p:spPr>
        <p:txBody>
          <a:bodyPr wrap="square">
            <a:spAutoFit/>
          </a:bodyPr>
          <a:lstStyle/>
          <a:p>
            <a:r>
              <a:rPr lang="en-AU" sz="3200" dirty="0" smtClean="0"/>
              <a:t>Alleviates allergies, inhibits metastasis in some types of cancer including liver cancer, reduces fever, reduces inflammation, enhances immune system, inhibits some viruses: AIDS, HIV, herpes, influenza, measles</a:t>
            </a:r>
            <a:br>
              <a:rPr lang="en-AU" sz="3200" dirty="0" smtClean="0"/>
            </a:br>
            <a:endParaRPr lang="en-AU" sz="3200" dirty="0" smtClean="0"/>
          </a:p>
          <a:p>
            <a:r>
              <a:rPr lang="en-AU" sz="3200" dirty="0" smtClean="0"/>
              <a:t>Alleviates chronic fatigue, fibromyalgia, rheumatoid arthritis, asthma, pneumonia, reduces blood sugar in diabetes</a:t>
            </a:r>
            <a:endParaRPr lang="en-AU" sz="320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712640"/>
            <a:ext cx="8229600" cy="5145360"/>
          </a:xfrm>
        </p:spPr>
        <p:txBody>
          <a:bodyPr>
            <a:normAutofit lnSpcReduction="10000"/>
          </a:bodyPr>
          <a:lstStyle/>
          <a:p>
            <a:r>
              <a:rPr lang="en-AU" sz="2800" dirty="0" smtClean="0"/>
              <a:t>Heals abscesses, </a:t>
            </a:r>
            <a:r>
              <a:rPr lang="en-AU" sz="2800" dirty="0" err="1" smtClean="0"/>
              <a:t>keratoses</a:t>
            </a:r>
            <a:r>
              <a:rPr lang="en-AU" sz="2800" dirty="0" smtClean="0"/>
              <a:t> and some skin cancers, burns, itching from hives, insect bites, psoriasis, dermatitis, prevents scarring, cleanses skin, heals skin ulcers, alleviates sunburn, shingles, </a:t>
            </a:r>
            <a:r>
              <a:rPr lang="en-AU" sz="2800" dirty="0" err="1" smtClean="0"/>
              <a:t>tinea</a:t>
            </a:r>
            <a:r>
              <a:rPr lang="en-AU" sz="2800" dirty="0" smtClean="0"/>
              <a:t>, eliminates warts, accelerates healing of wounds, has antiseptic qualities, penetrates deeply, stops bleeding, aftershave, hair </a:t>
            </a:r>
            <a:r>
              <a:rPr lang="en-AU" sz="2800" dirty="0" err="1" smtClean="0"/>
              <a:t>jel</a:t>
            </a:r>
            <a:r>
              <a:rPr lang="en-AU" sz="2800" dirty="0" smtClean="0"/>
              <a:t> after shampooing, smooths wrinkles, freeze chunks and insert into rectum for </a:t>
            </a:r>
            <a:r>
              <a:rPr lang="en-AU" sz="2800" dirty="0" err="1" smtClean="0"/>
              <a:t>hemorrhoids</a:t>
            </a:r>
            <a:r>
              <a:rPr lang="en-AU" sz="2800" dirty="0" smtClean="0"/>
              <a:t>, stretch marks, infected fingernails, vaginal thrush</a:t>
            </a:r>
            <a:r>
              <a:rPr lang="en-AU" dirty="0" smtClean="0"/>
              <a:t/>
            </a:r>
            <a:br>
              <a:rPr lang="en-AU" dirty="0" smtClean="0"/>
            </a:br>
            <a:endParaRPr lang="en-AU" dirty="0" smtClean="0"/>
          </a:p>
        </p:txBody>
      </p:sp>
      <p:sp>
        <p:nvSpPr>
          <p:cNvPr id="3" name="Title 2"/>
          <p:cNvSpPr>
            <a:spLocks noGrp="1"/>
          </p:cNvSpPr>
          <p:nvPr>
            <p:ph type="title"/>
          </p:nvPr>
        </p:nvSpPr>
        <p:spPr/>
        <p:txBody>
          <a:bodyPr/>
          <a:lstStyle/>
          <a:p>
            <a:pPr algn="ctr"/>
            <a:r>
              <a:rPr lang="en-AU" b="1" dirty="0" smtClean="0"/>
              <a:t>Aloe Vera - topically</a:t>
            </a:r>
            <a:endParaRPr lang="en-AU" b="1"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241376"/>
            <a:ext cx="8229600" cy="5616624"/>
          </a:xfrm>
        </p:spPr>
        <p:txBody>
          <a:bodyPr>
            <a:normAutofit fontScale="92500" lnSpcReduction="20000"/>
          </a:bodyPr>
          <a:lstStyle/>
          <a:p>
            <a:r>
              <a:rPr lang="en-AU" sz="2800" dirty="0" smtClean="0"/>
              <a:t>Increases circulation by dilating capillaries, alleviates frostbite, prevents detrimental bacteria and fungi  from penetrating skin, heals mouth ulcers, alleviates </a:t>
            </a:r>
            <a:r>
              <a:rPr lang="en-AU" sz="2800" dirty="0" err="1" smtClean="0"/>
              <a:t>leukorrhea</a:t>
            </a:r>
            <a:r>
              <a:rPr lang="en-AU" sz="2800" dirty="0" smtClean="0"/>
              <a:t>  and </a:t>
            </a:r>
            <a:r>
              <a:rPr lang="en-AU" sz="2800" dirty="0" err="1" smtClean="0"/>
              <a:t>vaginitis</a:t>
            </a:r>
            <a:r>
              <a:rPr lang="en-AU" sz="2800" dirty="0" smtClean="0"/>
              <a:t> (resulting from a </a:t>
            </a:r>
            <a:r>
              <a:rPr lang="en-AU" sz="2800" dirty="0" err="1" smtClean="0"/>
              <a:t>trichomonas</a:t>
            </a:r>
            <a:r>
              <a:rPr lang="en-AU" sz="2800" dirty="0" smtClean="0"/>
              <a:t> infection)</a:t>
            </a:r>
            <a:br>
              <a:rPr lang="en-AU" sz="2800" dirty="0" smtClean="0"/>
            </a:br>
            <a:endParaRPr lang="en-AU" sz="2800" dirty="0" smtClean="0"/>
          </a:p>
          <a:p>
            <a:r>
              <a:rPr lang="en-AU" sz="2800" dirty="0" smtClean="0"/>
              <a:t>Research – reaches deepest body tissue - penetrates 7 layers of skin</a:t>
            </a:r>
            <a:br>
              <a:rPr lang="en-AU" sz="2800" dirty="0" smtClean="0"/>
            </a:br>
            <a:endParaRPr lang="en-AU" sz="2800" dirty="0" smtClean="0"/>
          </a:p>
          <a:p>
            <a:r>
              <a:rPr lang="en-AU" sz="2800" dirty="0" smtClean="0"/>
              <a:t>Said to restore hair colour</a:t>
            </a:r>
            <a:br>
              <a:rPr lang="en-AU" sz="2800" dirty="0" smtClean="0"/>
            </a:br>
            <a:r>
              <a:rPr lang="en-AU" sz="2800" dirty="0" smtClean="0"/>
              <a:t/>
            </a:r>
            <a:br>
              <a:rPr lang="en-AU" sz="2800" dirty="0" smtClean="0"/>
            </a:br>
            <a:endParaRPr lang="en-AU" sz="2800" dirty="0" smtClean="0"/>
          </a:p>
          <a:p>
            <a:r>
              <a:rPr lang="en-AU" sz="2800" dirty="0" smtClean="0"/>
              <a:t>Pets and animals, gel into horses eye for cancer, mange cured in dogs </a:t>
            </a:r>
          </a:p>
          <a:p>
            <a:pPr>
              <a:buNone/>
            </a:pPr>
            <a:r>
              <a:rPr lang="en-AU" dirty="0" smtClean="0"/>
              <a:t/>
            </a:r>
            <a:br>
              <a:rPr lang="en-AU" dirty="0" smtClean="0"/>
            </a:br>
            <a:endParaRPr lang="en-AU" dirty="0" smtClean="0"/>
          </a:p>
          <a:p>
            <a:endParaRPr lang="en-AU"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5649416"/>
          </a:xfrm>
        </p:spPr>
        <p:txBody>
          <a:bodyPr>
            <a:normAutofit/>
          </a:bodyPr>
          <a:lstStyle/>
          <a:p>
            <a:r>
              <a:rPr lang="en-AU" dirty="0" smtClean="0"/>
              <a:t>Cut leaves at base of plant. Allow to stand half and hour for yellow sap to drain. Cut into 2cm chunks and place pieces into glass jar (filling it to about one third). Cover with water and allow to steep in fridge for about 8 hours. Pour off a glassful and drink . After draining you can refill the jar with water and reuse the aloe for about a week. The infusion will get milder and weaker, but it is still beneficial. Can be used to take chlorine taste out of water</a:t>
            </a:r>
          </a:p>
          <a:p>
            <a:pPr>
              <a:buNone/>
            </a:pPr>
            <a:r>
              <a:rPr lang="en-AU" dirty="0" smtClean="0"/>
              <a:t/>
            </a:r>
            <a:br>
              <a:rPr lang="en-AU" dirty="0" smtClean="0"/>
            </a:br>
            <a:endParaRPr lang="en-AU" dirty="0" smtClean="0"/>
          </a:p>
          <a:p>
            <a:endParaRPr lang="en-AU" dirty="0"/>
          </a:p>
        </p:txBody>
      </p:sp>
      <p:sp>
        <p:nvSpPr>
          <p:cNvPr id="3" name="Title 2"/>
          <p:cNvSpPr>
            <a:spLocks noGrp="1"/>
          </p:cNvSpPr>
          <p:nvPr>
            <p:ph type="title"/>
          </p:nvPr>
        </p:nvSpPr>
        <p:spPr/>
        <p:txBody>
          <a:bodyPr/>
          <a:lstStyle/>
          <a:p>
            <a:pPr algn="ctr"/>
            <a:r>
              <a:rPr lang="en-AU" b="1" dirty="0" smtClean="0"/>
              <a:t>How to take aloe</a:t>
            </a:r>
            <a:endParaRPr lang="en-AU" b="1"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80728"/>
            <a:ext cx="8229600" cy="5877272"/>
          </a:xfrm>
        </p:spPr>
        <p:txBody>
          <a:bodyPr>
            <a:normAutofit/>
          </a:bodyPr>
          <a:lstStyle/>
          <a:p>
            <a:r>
              <a:rPr lang="en-AU" sz="2800" dirty="0" smtClean="0"/>
              <a:t>Prepare as 100% juice. Pick large leaves, cut skin off, rinse off yellow sap with water. Place in blender. For 3 cups gel add 1 teaspoon vitamin c powder and blend at low speed. Place in covered container in refrigerator. Take 2-5 tablespoons daily, mixed with water or juice. This is most effective way to reap benefits of aloe. You can use prepared juice if you wish</a:t>
            </a:r>
            <a:br>
              <a:rPr lang="en-AU" sz="2800" dirty="0" smtClean="0"/>
            </a:br>
            <a:endParaRPr lang="en-AU" sz="2800" dirty="0" smtClean="0"/>
          </a:p>
          <a:p>
            <a:r>
              <a:rPr lang="en-AU" sz="2800" dirty="0" smtClean="0"/>
              <a:t>Use aloe with care. It may cause cramping of the bowel (add a little dried or fresh ginger with it</a:t>
            </a:r>
            <a:endParaRPr lang="en-AU" sz="2800"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988840"/>
            <a:ext cx="8229600" cy="5334000"/>
          </a:xfrm>
        </p:spPr>
        <p:txBody>
          <a:bodyPr>
            <a:normAutofit/>
          </a:bodyPr>
          <a:lstStyle/>
          <a:p>
            <a:r>
              <a:rPr lang="en-AU" dirty="0" smtClean="0"/>
              <a:t>Grown high in harsh climate in Peru, stable for years, nutritional </a:t>
            </a:r>
            <a:r>
              <a:rPr lang="en-AU" dirty="0" err="1" smtClean="0"/>
              <a:t>superfood</a:t>
            </a:r>
            <a:r>
              <a:rPr lang="en-AU" dirty="0" smtClean="0"/>
              <a:t/>
            </a:r>
            <a:br>
              <a:rPr lang="en-AU" dirty="0" smtClean="0"/>
            </a:br>
            <a:endParaRPr lang="en-AU" dirty="0" smtClean="0"/>
          </a:p>
          <a:p>
            <a:r>
              <a:rPr lang="en-AU" dirty="0" err="1" smtClean="0"/>
              <a:t>Adaptogen</a:t>
            </a:r>
            <a:r>
              <a:rPr lang="en-AU" dirty="0" smtClean="0"/>
              <a:t> (restores balance),  increases energy levels in chronic fatigue, alleviates fatigue, improves stamina and endurance, improves alertness and mental clarity, ability to handle stress, any thyroid problem, </a:t>
            </a:r>
            <a:r>
              <a:rPr lang="en-AU" dirty="0" err="1" smtClean="0"/>
              <a:t>anemia</a:t>
            </a:r>
            <a:r>
              <a:rPr lang="en-AU" dirty="0" smtClean="0"/>
              <a:t>, osteoporosis</a:t>
            </a:r>
            <a:br>
              <a:rPr lang="en-AU" dirty="0" smtClean="0"/>
            </a:br>
            <a:endParaRPr lang="en-AU" dirty="0" smtClean="0"/>
          </a:p>
          <a:p>
            <a:endParaRPr lang="en-AU" dirty="0"/>
          </a:p>
        </p:txBody>
      </p:sp>
      <p:sp>
        <p:nvSpPr>
          <p:cNvPr id="3" name="Title 2"/>
          <p:cNvSpPr>
            <a:spLocks noGrp="1"/>
          </p:cNvSpPr>
          <p:nvPr>
            <p:ph type="title"/>
          </p:nvPr>
        </p:nvSpPr>
        <p:spPr/>
        <p:txBody>
          <a:bodyPr/>
          <a:lstStyle/>
          <a:p>
            <a:pPr algn="ctr"/>
            <a:r>
              <a:rPr lang="en-AU" b="1" dirty="0" err="1" smtClean="0">
                <a:effectLst/>
              </a:rPr>
              <a:t>Maca</a:t>
            </a:r>
            <a:endParaRPr lang="en-AU" b="1" dirty="0">
              <a:effectLst/>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2060848"/>
            <a:ext cx="8229600" cy="4572000"/>
          </a:xfrm>
        </p:spPr>
        <p:txBody>
          <a:bodyPr/>
          <a:lstStyle/>
          <a:p>
            <a:r>
              <a:rPr lang="en-AU" dirty="0" smtClean="0"/>
              <a:t>Alleviates female infertility, symptoms of female menopause (HRT alternative, vaginal dryness, depression, PMT), male impotence, male menopause, male infertility, increases sexual desire, improves sexual performance, increases testosterone levels, any hormonal imbalance</a:t>
            </a:r>
            <a:br>
              <a:rPr lang="en-AU" dirty="0" smtClean="0"/>
            </a:br>
            <a:endParaRPr lang="en-AU" dirty="0" smtClean="0"/>
          </a:p>
          <a:p>
            <a:r>
              <a:rPr lang="en-AU" dirty="0" smtClean="0"/>
              <a:t>Safe alternative to anabolic steroids used by weightlifters</a:t>
            </a:r>
            <a:br>
              <a:rPr lang="en-AU" dirty="0" smtClean="0"/>
            </a:br>
            <a:endParaRPr lang="en-AU" dirty="0" smtClean="0"/>
          </a:p>
          <a:p>
            <a:endParaRPr lang="en-AU" dirty="0"/>
          </a:p>
        </p:txBody>
      </p:sp>
      <p:sp>
        <p:nvSpPr>
          <p:cNvPr id="3" name="Title 2"/>
          <p:cNvSpPr>
            <a:spLocks noGrp="1"/>
          </p:cNvSpPr>
          <p:nvPr>
            <p:ph type="title"/>
          </p:nvPr>
        </p:nvSpPr>
        <p:spPr/>
        <p:txBody>
          <a:bodyPr/>
          <a:lstStyle/>
          <a:p>
            <a:pPr algn="ctr"/>
            <a:r>
              <a:rPr lang="en-AU" b="1" dirty="0" err="1" smtClean="0"/>
              <a:t>Maca</a:t>
            </a:r>
            <a:endParaRPr lang="en-AU" b="1"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AU" b="1" dirty="0" smtClean="0"/>
              <a:t>Herb Robert</a:t>
            </a:r>
            <a:endParaRPr lang="en-AU" b="1" dirty="0"/>
          </a:p>
        </p:txBody>
      </p:sp>
      <p:pic>
        <p:nvPicPr>
          <p:cNvPr id="4" name="Content Placeholder 3" descr="Herb Robert"/>
          <p:cNvPicPr>
            <a:picLocks noGrp="1"/>
          </p:cNvPicPr>
          <p:nvPr>
            <p:ph idx="1"/>
          </p:nvPr>
        </p:nvPicPr>
        <p:blipFill>
          <a:blip r:embed="rId2" cstate="print"/>
          <a:srcRect/>
          <a:stretch>
            <a:fillRect/>
          </a:stretch>
        </p:blipFill>
        <p:spPr bwMode="auto">
          <a:xfrm>
            <a:off x="1043608" y="1571328"/>
            <a:ext cx="6912768" cy="52866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988840"/>
            <a:ext cx="8229600" cy="5334000"/>
          </a:xfrm>
        </p:spPr>
        <p:txBody>
          <a:bodyPr>
            <a:normAutofit/>
          </a:bodyPr>
          <a:lstStyle/>
          <a:p>
            <a:r>
              <a:rPr lang="en-AU" dirty="0" smtClean="0"/>
              <a:t>Used in Europe as a traditional herb for cancer that is able to supply a natural dose of radiation. It contains </a:t>
            </a:r>
            <a:r>
              <a:rPr lang="en-AU" dirty="0" err="1" smtClean="0"/>
              <a:t>ellagic</a:t>
            </a:r>
            <a:r>
              <a:rPr lang="en-AU" dirty="0" smtClean="0"/>
              <a:t> acid which slows growth of tumours caused by certain carcinogens</a:t>
            </a:r>
            <a:br>
              <a:rPr lang="en-AU" dirty="0" smtClean="0"/>
            </a:br>
            <a:endParaRPr lang="en-AU" dirty="0" smtClean="0"/>
          </a:p>
          <a:p>
            <a:r>
              <a:rPr lang="en-AU" dirty="0" smtClean="0"/>
              <a:t>Herb Robert is a source of germanium, a valuable element to the body, as it has the ability to make oxygen available to the cells. </a:t>
            </a:r>
            <a:br>
              <a:rPr lang="en-AU" dirty="0" smtClean="0"/>
            </a:br>
            <a:r>
              <a:rPr lang="en-AU" dirty="0" smtClean="0"/>
              <a:t/>
            </a:r>
            <a:br>
              <a:rPr lang="en-AU" dirty="0" smtClean="0"/>
            </a:br>
            <a:endParaRPr lang="en-AU" dirty="0" smtClean="0"/>
          </a:p>
        </p:txBody>
      </p:sp>
      <p:sp>
        <p:nvSpPr>
          <p:cNvPr id="3" name="Title 2"/>
          <p:cNvSpPr>
            <a:spLocks noGrp="1"/>
          </p:cNvSpPr>
          <p:nvPr>
            <p:ph type="title"/>
          </p:nvPr>
        </p:nvSpPr>
        <p:spPr/>
        <p:txBody>
          <a:bodyPr/>
          <a:lstStyle/>
          <a:p>
            <a:pPr algn="ctr"/>
            <a:r>
              <a:rPr lang="en-AU" b="1" dirty="0" smtClean="0"/>
              <a:t>Herb Robert</a:t>
            </a:r>
            <a:endParaRPr lang="en-AU"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r>
              <a:rPr lang="en-AU" sz="3200" dirty="0" smtClean="0"/>
              <a:t>In the 1970’s </a:t>
            </a:r>
            <a:r>
              <a:rPr lang="en-AU" sz="3200" dirty="0" err="1" smtClean="0"/>
              <a:t>saffrol</a:t>
            </a:r>
            <a:r>
              <a:rPr lang="en-AU" sz="3200" dirty="0" smtClean="0"/>
              <a:t> was extracted from the herb </a:t>
            </a:r>
            <a:r>
              <a:rPr lang="en-AU" sz="3200" dirty="0" err="1" smtClean="0"/>
              <a:t>saffafras</a:t>
            </a:r>
            <a:r>
              <a:rPr lang="en-AU" sz="3200" dirty="0" smtClean="0"/>
              <a:t>, they injected 1950mg of this into mice and the mice died</a:t>
            </a:r>
            <a:br>
              <a:rPr lang="en-AU" sz="3200" dirty="0" smtClean="0"/>
            </a:br>
            <a:endParaRPr lang="en-AU" sz="3200" dirty="0" smtClean="0"/>
          </a:p>
          <a:p>
            <a:r>
              <a:rPr lang="en-AU" sz="3200" dirty="0" err="1" smtClean="0"/>
              <a:t>Lobelene</a:t>
            </a:r>
            <a:r>
              <a:rPr lang="en-AU" sz="3200" dirty="0" smtClean="0"/>
              <a:t> was extracted from lobelia, 37mg was injected into mice and they died</a:t>
            </a:r>
            <a:br>
              <a:rPr lang="en-AU" sz="3200" dirty="0" smtClean="0"/>
            </a:br>
            <a:endParaRPr lang="en-AU" sz="3200" dirty="0" smtClean="0"/>
          </a:p>
          <a:p>
            <a:r>
              <a:rPr lang="en-AU" sz="3200" dirty="0" smtClean="0"/>
              <a:t>With this ratio, comparing our body weight with that of mice, it would take 2 kg of lobelia injected to kill us</a:t>
            </a:r>
          </a:p>
        </p:txBody>
      </p:sp>
      <p:sp>
        <p:nvSpPr>
          <p:cNvPr id="3" name="Title 2"/>
          <p:cNvSpPr>
            <a:spLocks noGrp="1"/>
          </p:cNvSpPr>
          <p:nvPr>
            <p:ph type="title"/>
          </p:nvPr>
        </p:nvSpPr>
        <p:spPr/>
        <p:txBody>
          <a:bodyPr/>
          <a:lstStyle/>
          <a:p>
            <a:pPr algn="ctr"/>
            <a:r>
              <a:rPr lang="en-AU" b="1" dirty="0" smtClean="0"/>
              <a:t>Extracts of herbs</a:t>
            </a:r>
            <a:endParaRPr lang="en-AU"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9552" y="1484784"/>
            <a:ext cx="8229600" cy="4572000"/>
          </a:xfrm>
        </p:spPr>
        <p:txBody>
          <a:bodyPr/>
          <a:lstStyle/>
          <a:p>
            <a:r>
              <a:rPr lang="en-AU" dirty="0" smtClean="0"/>
              <a:t>Dr. Otto Warburg, Nobel Prize winner, said in 1966, "The prime cause of cancer is lack of oxygenation of the cells". He discovered that riotous, wayward cancer cells could not exist in the presence of abundant oxygen, but only in an anaerobic state. Because oxygen plays such an important role in cell health and immune function, using Herb Robert regularly is a powerful contribution to maintaining robust good health and well-being.”</a:t>
            </a:r>
            <a:br>
              <a:rPr lang="en-AU" dirty="0" smtClean="0"/>
            </a:br>
            <a:endParaRPr lang="en-AU"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700808"/>
            <a:ext cx="8229600" cy="4572000"/>
          </a:xfrm>
        </p:spPr>
        <p:txBody>
          <a:bodyPr>
            <a:normAutofit/>
          </a:bodyPr>
          <a:lstStyle/>
          <a:p>
            <a:r>
              <a:rPr lang="en-AU" dirty="0" smtClean="0"/>
              <a:t>Has homeostatic and antibiotic action, a digestive aid,  blood cleanser and body detoxifier,  diarrhoea, diabetes (stabilizes blood sugar), shingles, enteritis, inflammation, rheumatism and arthritis, peptic ulcers, kidney diseases and stones, </a:t>
            </a:r>
            <a:r>
              <a:rPr lang="en-AU" dirty="0" err="1" smtClean="0"/>
              <a:t>hemorrhages</a:t>
            </a:r>
            <a:r>
              <a:rPr lang="en-AU" dirty="0" smtClean="0"/>
              <a:t>, herpes, colds</a:t>
            </a:r>
            <a:br>
              <a:rPr lang="en-AU" dirty="0" smtClean="0"/>
            </a:br>
            <a:endParaRPr lang="en-AU" dirty="0" smtClean="0"/>
          </a:p>
          <a:p>
            <a:r>
              <a:rPr lang="en-AU" dirty="0" smtClean="0"/>
              <a:t> Lethargy, adrenal gland diseases, impotency, gout, liver ailments, mucus congestion, infectious sores, gastritis, </a:t>
            </a:r>
            <a:r>
              <a:rPr lang="en-AU" dirty="0" err="1" smtClean="0"/>
              <a:t>hemorrhoids</a:t>
            </a:r>
            <a:r>
              <a:rPr lang="en-AU" dirty="0" smtClean="0"/>
              <a:t> painful inflammation around finger and toe nails, eye irritations, chronic fatigue</a:t>
            </a:r>
            <a:endParaRPr lang="en-AU" dirty="0"/>
          </a:p>
        </p:txBody>
      </p:sp>
      <p:sp>
        <p:nvSpPr>
          <p:cNvPr id="3" name="Title 2"/>
          <p:cNvSpPr>
            <a:spLocks noGrp="1"/>
          </p:cNvSpPr>
          <p:nvPr>
            <p:ph type="title"/>
          </p:nvPr>
        </p:nvSpPr>
        <p:spPr/>
        <p:txBody>
          <a:bodyPr/>
          <a:lstStyle/>
          <a:p>
            <a:pPr algn="ctr"/>
            <a:r>
              <a:rPr lang="en-AU" b="1" dirty="0" smtClean="0"/>
              <a:t>Herb Robert</a:t>
            </a:r>
            <a:endParaRPr lang="en-AU" b="1"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916832"/>
            <a:ext cx="8229600" cy="5286672"/>
          </a:xfrm>
        </p:spPr>
        <p:txBody>
          <a:bodyPr>
            <a:normAutofit lnSpcReduction="10000"/>
          </a:bodyPr>
          <a:lstStyle/>
          <a:p>
            <a:r>
              <a:rPr lang="en-AU" dirty="0" smtClean="0"/>
              <a:t>Skin conditions, bruises, mouth ulcers, bleeding gums, sore throats, colitis (inflammation of the colon), infertility</a:t>
            </a:r>
            <a:br>
              <a:rPr lang="en-AU" dirty="0" smtClean="0"/>
            </a:br>
            <a:endParaRPr lang="en-AU" dirty="0" smtClean="0"/>
          </a:p>
          <a:p>
            <a:r>
              <a:rPr lang="en-AU" dirty="0" smtClean="0"/>
              <a:t>Most importantly it is an excellent herb for cancers of the lungs, mouth, oesophagus, bowel, prostate, breast, uterus, spine, lymph, and other cancers including skin cancer</a:t>
            </a:r>
            <a:br>
              <a:rPr lang="en-AU" dirty="0" smtClean="0"/>
            </a:br>
            <a:endParaRPr lang="en-AU" dirty="0" smtClean="0"/>
          </a:p>
          <a:p>
            <a:r>
              <a:rPr lang="en-AU" dirty="0" smtClean="0"/>
              <a:t>Use as a wound healer, bone fractures, haemorrhaging</a:t>
            </a:r>
            <a:br>
              <a:rPr lang="en-AU" dirty="0" smtClean="0"/>
            </a:br>
            <a:r>
              <a:rPr lang="en-AU" dirty="0" smtClean="0"/>
              <a:t/>
            </a:r>
            <a:br>
              <a:rPr lang="en-AU" dirty="0" smtClean="0"/>
            </a:br>
            <a:endParaRPr lang="en-AU" dirty="0"/>
          </a:p>
        </p:txBody>
      </p:sp>
      <p:sp>
        <p:nvSpPr>
          <p:cNvPr id="3" name="Title 2"/>
          <p:cNvSpPr>
            <a:spLocks noGrp="1"/>
          </p:cNvSpPr>
          <p:nvPr>
            <p:ph type="title"/>
          </p:nvPr>
        </p:nvSpPr>
        <p:spPr/>
        <p:txBody>
          <a:bodyPr/>
          <a:lstStyle/>
          <a:p>
            <a:pPr algn="ctr"/>
            <a:r>
              <a:rPr lang="en-AU" b="1" dirty="0" smtClean="0"/>
              <a:t>Herb Robert</a:t>
            </a:r>
            <a:endParaRPr lang="en-AU" b="1"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1928664"/>
            <a:ext cx="8229600" cy="4929336"/>
          </a:xfrm>
        </p:spPr>
        <p:txBody>
          <a:bodyPr>
            <a:normAutofit/>
          </a:bodyPr>
          <a:lstStyle/>
          <a:p>
            <a:r>
              <a:rPr lang="en-AU" sz="3200" dirty="0" smtClean="0"/>
              <a:t>It has the ability to make oxygen more readily available to the cells in the body</a:t>
            </a:r>
            <a:br>
              <a:rPr lang="en-AU" sz="3200" dirty="0" smtClean="0"/>
            </a:br>
            <a:endParaRPr lang="en-AU" sz="3200" dirty="0" smtClean="0"/>
          </a:p>
          <a:p>
            <a:r>
              <a:rPr lang="en-AU" sz="3200" dirty="0" smtClean="0"/>
              <a:t>It can stimulate electrical impulse at a cellular level</a:t>
            </a:r>
            <a:br>
              <a:rPr lang="en-AU" sz="3200" dirty="0" smtClean="0"/>
            </a:br>
            <a:endParaRPr lang="en-AU" sz="3200" dirty="0" smtClean="0"/>
          </a:p>
          <a:p>
            <a:r>
              <a:rPr lang="en-AU" sz="3200" dirty="0" smtClean="0"/>
              <a:t>Works on the immune system</a:t>
            </a:r>
            <a:r>
              <a:rPr lang="en-AU" dirty="0" smtClean="0"/>
              <a:t/>
            </a:r>
            <a:br>
              <a:rPr lang="en-AU" dirty="0" smtClean="0"/>
            </a:br>
            <a:endParaRPr lang="en-AU" dirty="0" smtClean="0"/>
          </a:p>
          <a:p>
            <a:pPr>
              <a:buNone/>
            </a:pPr>
            <a:endParaRPr lang="en-AU" dirty="0"/>
          </a:p>
        </p:txBody>
      </p:sp>
      <p:sp>
        <p:nvSpPr>
          <p:cNvPr id="3" name="Title 2"/>
          <p:cNvSpPr>
            <a:spLocks noGrp="1"/>
          </p:cNvSpPr>
          <p:nvPr>
            <p:ph type="title"/>
          </p:nvPr>
        </p:nvSpPr>
        <p:spPr/>
        <p:txBody>
          <a:bodyPr/>
          <a:lstStyle/>
          <a:p>
            <a:pPr algn="ctr"/>
            <a:r>
              <a:rPr lang="en-AU" b="1" dirty="0" smtClean="0"/>
              <a:t>Herb Robert</a:t>
            </a:r>
            <a:endParaRPr lang="en-AU" b="1"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772816"/>
            <a:ext cx="8229600" cy="4929336"/>
          </a:xfrm>
        </p:spPr>
        <p:txBody>
          <a:bodyPr>
            <a:normAutofit/>
          </a:bodyPr>
          <a:lstStyle/>
          <a:p>
            <a:r>
              <a:rPr lang="en-AU" sz="3200" dirty="0" smtClean="0"/>
              <a:t>Enhances energy levels</a:t>
            </a:r>
            <a:br>
              <a:rPr lang="en-AU" sz="3200" dirty="0" smtClean="0"/>
            </a:br>
            <a:endParaRPr lang="en-AU" sz="3200" dirty="0" smtClean="0"/>
          </a:p>
          <a:p>
            <a:r>
              <a:rPr lang="en-AU" sz="3200" dirty="0" smtClean="0"/>
              <a:t>Is a powerful healing agent</a:t>
            </a:r>
            <a:br>
              <a:rPr lang="en-AU" sz="3200" dirty="0" smtClean="0"/>
            </a:br>
            <a:endParaRPr lang="en-AU" sz="3200" dirty="0" smtClean="0"/>
          </a:p>
          <a:p>
            <a:r>
              <a:rPr lang="en-AU" sz="3200" dirty="0" smtClean="0"/>
              <a:t>Has an antibiotic, antioxidant and antiviral benefit</a:t>
            </a:r>
          </a:p>
          <a:p>
            <a:endParaRPr lang="en-AU" dirty="0"/>
          </a:p>
        </p:txBody>
      </p:sp>
      <p:sp>
        <p:nvSpPr>
          <p:cNvPr id="3" name="Title 2"/>
          <p:cNvSpPr>
            <a:spLocks noGrp="1"/>
          </p:cNvSpPr>
          <p:nvPr>
            <p:ph type="title"/>
          </p:nvPr>
        </p:nvSpPr>
        <p:spPr/>
        <p:txBody>
          <a:bodyPr/>
          <a:lstStyle/>
          <a:p>
            <a:pPr algn="ctr"/>
            <a:r>
              <a:rPr lang="en-AU" b="1" dirty="0" smtClean="0"/>
              <a:t>Herb Robert</a:t>
            </a:r>
            <a:endParaRPr lang="en-AU" b="1"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772816"/>
            <a:ext cx="8229600" cy="4572000"/>
          </a:xfrm>
        </p:spPr>
        <p:txBody>
          <a:bodyPr/>
          <a:lstStyle/>
          <a:p>
            <a:r>
              <a:rPr lang="en-AU" dirty="0" smtClean="0"/>
              <a:t>Can be made into tea</a:t>
            </a:r>
            <a:br>
              <a:rPr lang="en-AU" dirty="0" smtClean="0"/>
            </a:br>
            <a:endParaRPr lang="en-AU" dirty="0" smtClean="0"/>
          </a:p>
          <a:p>
            <a:r>
              <a:rPr lang="en-AU" dirty="0" smtClean="0"/>
              <a:t>Use leaves daily, chopped and eaten over food, in salads, in juice, in a </a:t>
            </a:r>
            <a:r>
              <a:rPr lang="en-AU" dirty="0" err="1" smtClean="0"/>
              <a:t>smoothie</a:t>
            </a:r>
            <a:r>
              <a:rPr lang="en-AU" dirty="0" smtClean="0"/>
              <a:t>, or in way that suits you lifestyle, either dried and powdered or finely chopped, fresh leaves to make a heaped teaspoonful</a:t>
            </a:r>
            <a:br>
              <a:rPr lang="en-AU" dirty="0" smtClean="0"/>
            </a:br>
            <a:endParaRPr lang="en-AU" dirty="0" smtClean="0"/>
          </a:p>
          <a:p>
            <a:r>
              <a:rPr lang="en-AU" dirty="0" smtClean="0"/>
              <a:t>Use tea in a foot bath to detoxify and remove heavy metal and radiation from the body (including radiation for electronic equipment)</a:t>
            </a:r>
            <a:endParaRPr lang="en-AU" dirty="0"/>
          </a:p>
        </p:txBody>
      </p:sp>
      <p:sp>
        <p:nvSpPr>
          <p:cNvPr id="3" name="Title 2"/>
          <p:cNvSpPr>
            <a:spLocks noGrp="1"/>
          </p:cNvSpPr>
          <p:nvPr>
            <p:ph type="title"/>
          </p:nvPr>
        </p:nvSpPr>
        <p:spPr/>
        <p:txBody>
          <a:bodyPr/>
          <a:lstStyle/>
          <a:p>
            <a:pPr algn="ctr"/>
            <a:r>
              <a:rPr lang="en-AU" b="1" dirty="0" smtClean="0"/>
              <a:t>Herb Robert</a:t>
            </a:r>
            <a:endParaRPr lang="en-AU" b="1"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age.jpg"/>
          <p:cNvPicPr>
            <a:picLocks noGrp="1" noChangeAspect="1"/>
          </p:cNvPicPr>
          <p:nvPr>
            <p:ph idx="1"/>
          </p:nvPr>
        </p:nvPicPr>
        <p:blipFill>
          <a:blip r:embed="rId2" cstate="print"/>
          <a:srcRect b="8826"/>
          <a:stretch>
            <a:fillRect/>
          </a:stretch>
        </p:blipFill>
        <p:spPr>
          <a:xfrm>
            <a:off x="467544" y="1457399"/>
            <a:ext cx="8208912" cy="4923929"/>
          </a:xfrm>
        </p:spPr>
      </p:pic>
      <p:sp>
        <p:nvSpPr>
          <p:cNvPr id="3" name="Title 2"/>
          <p:cNvSpPr>
            <a:spLocks noGrp="1"/>
          </p:cNvSpPr>
          <p:nvPr>
            <p:ph type="title"/>
          </p:nvPr>
        </p:nvSpPr>
        <p:spPr/>
        <p:txBody>
          <a:bodyPr/>
          <a:lstStyle/>
          <a:p>
            <a:pPr algn="ctr"/>
            <a:r>
              <a:rPr lang="en-AU" b="1" dirty="0" smtClean="0"/>
              <a:t>Sage</a:t>
            </a:r>
            <a:r>
              <a:rPr lang="en-AU" dirty="0" smtClean="0"/>
              <a:t> </a:t>
            </a:r>
            <a:endParaRPr lang="en-AU"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844824"/>
            <a:ext cx="8229600" cy="4572000"/>
          </a:xfrm>
        </p:spPr>
        <p:txBody>
          <a:bodyPr/>
          <a:lstStyle/>
          <a:p>
            <a:r>
              <a:rPr lang="en-AU" dirty="0" smtClean="0"/>
              <a:t>Herbal folk lore has venerated it as a sacred herb capable of increasing the life span</a:t>
            </a:r>
            <a:br>
              <a:rPr lang="en-AU" dirty="0" smtClean="0"/>
            </a:br>
            <a:endParaRPr lang="en-AU" dirty="0" smtClean="0"/>
          </a:p>
          <a:p>
            <a:r>
              <a:rPr lang="en-AU" dirty="0" smtClean="0"/>
              <a:t>Contains pre-cursors to produce adrenal hormones, prevents abnormal blood clotting, prevents and treats heart attacks, alleviates halitosis, reduces perspiration, reduces gray hair and sometimes stimulates hair growth, rejuvenates eyes, brain, glands, nervous system</a:t>
            </a:r>
            <a:endParaRPr lang="en-AU" dirty="0"/>
          </a:p>
        </p:txBody>
      </p:sp>
      <p:sp>
        <p:nvSpPr>
          <p:cNvPr id="3" name="Title 2"/>
          <p:cNvSpPr>
            <a:spLocks noGrp="1"/>
          </p:cNvSpPr>
          <p:nvPr>
            <p:ph type="title"/>
          </p:nvPr>
        </p:nvSpPr>
        <p:spPr/>
        <p:txBody>
          <a:bodyPr/>
          <a:lstStyle/>
          <a:p>
            <a:pPr algn="ctr"/>
            <a:r>
              <a:rPr lang="en-AU" b="1" dirty="0" smtClean="0"/>
              <a:t>Sage</a:t>
            </a:r>
            <a:endParaRPr lang="en-AU" b="1"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1772816"/>
            <a:ext cx="8229600" cy="4572000"/>
          </a:xfrm>
        </p:spPr>
        <p:txBody>
          <a:bodyPr>
            <a:normAutofit lnSpcReduction="10000"/>
          </a:bodyPr>
          <a:lstStyle/>
          <a:p>
            <a:r>
              <a:rPr lang="en-AU" dirty="0" smtClean="0"/>
              <a:t>Reduces fevers, reduces blood sugar in diabetics, alleviates fatigue, stimulates regrowth of liver, works on kidneys and spleen, reduces excessive mucous discharges</a:t>
            </a:r>
            <a:br>
              <a:rPr lang="en-AU" dirty="0" smtClean="0"/>
            </a:br>
            <a:endParaRPr lang="en-AU" dirty="0" smtClean="0"/>
          </a:p>
          <a:p>
            <a:r>
              <a:rPr lang="en-AU" dirty="0" smtClean="0"/>
              <a:t>Increases alertness, inhibits further progression of Alzheimer’s Disease, increases concentration, improves memory, alleviates laryngitis, gum disease, tonsillitis, </a:t>
            </a:r>
            <a:r>
              <a:rPr lang="en-AU" dirty="0" err="1" smtClean="0"/>
              <a:t>pharyngitis</a:t>
            </a:r>
            <a:r>
              <a:rPr lang="en-AU" dirty="0" smtClean="0"/>
              <a:t/>
            </a:r>
            <a:br>
              <a:rPr lang="en-AU" dirty="0" smtClean="0"/>
            </a:br>
            <a:endParaRPr lang="en-AU" dirty="0" smtClean="0"/>
          </a:p>
          <a:p>
            <a:r>
              <a:rPr lang="en-AU" dirty="0" smtClean="0"/>
              <a:t>Alleviates the itching with herpes, insect bites, shingles, psoriasis</a:t>
            </a:r>
            <a:endParaRPr lang="en-AU" dirty="0"/>
          </a:p>
        </p:txBody>
      </p:sp>
      <p:sp>
        <p:nvSpPr>
          <p:cNvPr id="3" name="Title 2"/>
          <p:cNvSpPr>
            <a:spLocks noGrp="1"/>
          </p:cNvSpPr>
          <p:nvPr>
            <p:ph type="title"/>
          </p:nvPr>
        </p:nvSpPr>
        <p:spPr/>
        <p:txBody>
          <a:bodyPr/>
          <a:lstStyle/>
          <a:p>
            <a:pPr algn="ctr"/>
            <a:r>
              <a:rPr lang="en-AU" b="1" dirty="0" smtClean="0"/>
              <a:t>Sage</a:t>
            </a:r>
            <a:endParaRPr lang="en-AU" b="1"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700808"/>
            <a:ext cx="8229600" cy="4896544"/>
          </a:xfrm>
        </p:spPr>
        <p:txBody>
          <a:bodyPr>
            <a:normAutofit/>
          </a:bodyPr>
          <a:lstStyle/>
          <a:p>
            <a:r>
              <a:rPr lang="en-AU" dirty="0" smtClean="0"/>
              <a:t>Contains  iodine – essential to proper functioning of the thyroid</a:t>
            </a:r>
            <a:br>
              <a:rPr lang="en-AU" dirty="0" smtClean="0"/>
            </a:br>
            <a:endParaRPr lang="en-AU" dirty="0" smtClean="0"/>
          </a:p>
          <a:p>
            <a:r>
              <a:rPr lang="en-AU" dirty="0" smtClean="0"/>
              <a:t>Mineral content 20x higher than land grown food</a:t>
            </a:r>
            <a:br>
              <a:rPr lang="en-AU" dirty="0" smtClean="0"/>
            </a:br>
            <a:endParaRPr lang="en-AU" dirty="0" smtClean="0"/>
          </a:p>
          <a:p>
            <a:r>
              <a:rPr lang="en-AU" dirty="0" smtClean="0"/>
              <a:t>Dry skin, hair disorders, slow growth in children, delayed maturity, fatigue,  better concentration, cleanses and tones blood vessels, normalizes blood pressure, stimulates immune system, takes excess acid from body </a:t>
            </a:r>
            <a:br>
              <a:rPr lang="en-AU" dirty="0" smtClean="0"/>
            </a:br>
            <a:endParaRPr lang="en-AU" dirty="0" smtClean="0"/>
          </a:p>
        </p:txBody>
      </p:sp>
      <p:sp>
        <p:nvSpPr>
          <p:cNvPr id="3" name="Title 2"/>
          <p:cNvSpPr>
            <a:spLocks noGrp="1"/>
          </p:cNvSpPr>
          <p:nvPr>
            <p:ph type="title"/>
          </p:nvPr>
        </p:nvSpPr>
        <p:spPr/>
        <p:txBody>
          <a:bodyPr/>
          <a:lstStyle/>
          <a:p>
            <a:pPr algn="ctr"/>
            <a:r>
              <a:rPr lang="en-AU" b="1" dirty="0" smtClean="0"/>
              <a:t>Kelp</a:t>
            </a:r>
            <a:endParaRPr lang="en-AU"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2286000"/>
            <a:ext cx="8229600" cy="4572000"/>
          </a:xfrm>
        </p:spPr>
        <p:txBody>
          <a:bodyPr>
            <a:normAutofit/>
          </a:bodyPr>
          <a:lstStyle/>
          <a:p>
            <a:r>
              <a:rPr lang="en-AU" sz="3200" dirty="0" smtClean="0"/>
              <a:t>This teaches us that God has placed a sign in every plant indicating its medicinal use</a:t>
            </a:r>
            <a:br>
              <a:rPr lang="en-AU" sz="3200" dirty="0" smtClean="0"/>
            </a:br>
            <a:endParaRPr lang="en-AU" sz="3200" dirty="0" smtClean="0"/>
          </a:p>
          <a:p>
            <a:r>
              <a:rPr lang="en-AU" sz="3200" dirty="0" smtClean="0"/>
              <a:t>Each part of the plant (leaves, petals, flower, berries, nuts etc) resemble various parts of the body and can be used to treat ailments of that part of the body </a:t>
            </a:r>
            <a:r>
              <a:rPr lang="en-AU" dirty="0" smtClean="0"/>
              <a:t/>
            </a:r>
            <a:br>
              <a:rPr lang="en-AU" dirty="0" smtClean="0"/>
            </a:br>
            <a:endParaRPr lang="en-AU" dirty="0" smtClean="0"/>
          </a:p>
          <a:p>
            <a:pPr>
              <a:buNone/>
            </a:pPr>
            <a:endParaRPr lang="en-AU" dirty="0" smtClean="0"/>
          </a:p>
          <a:p>
            <a:endParaRPr lang="en-AU" dirty="0" smtClean="0"/>
          </a:p>
        </p:txBody>
      </p:sp>
      <p:sp>
        <p:nvSpPr>
          <p:cNvPr id="2" name="Title 1"/>
          <p:cNvSpPr>
            <a:spLocks noGrp="1"/>
          </p:cNvSpPr>
          <p:nvPr>
            <p:ph type="title"/>
          </p:nvPr>
        </p:nvSpPr>
        <p:spPr/>
        <p:txBody>
          <a:bodyPr/>
          <a:lstStyle/>
          <a:p>
            <a:pPr algn="ctr"/>
            <a:r>
              <a:rPr lang="en-AU" b="1" dirty="0" smtClean="0"/>
              <a:t>Doctrine of Signatures</a:t>
            </a:r>
            <a:endParaRPr lang="en-AU" b="1"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9552" y="2060848"/>
            <a:ext cx="8229600" cy="4572000"/>
          </a:xfrm>
        </p:spPr>
        <p:txBody>
          <a:bodyPr>
            <a:normAutofit/>
          </a:bodyPr>
          <a:lstStyle/>
          <a:p>
            <a:r>
              <a:rPr lang="en-AU" sz="2800" dirty="0" smtClean="0"/>
              <a:t>Great for vital energy, liver congestion, gall bladder, cleanses and strengthens colon, stimulates pancreas, cleanses and tones kidneys, prostate gland health, female organs, painful menstruation, arthritis, rheumatism, calms nerves</a:t>
            </a:r>
            <a:endParaRPr lang="en-AU" sz="2800" dirty="0"/>
          </a:p>
        </p:txBody>
      </p:sp>
      <p:sp>
        <p:nvSpPr>
          <p:cNvPr id="3" name="Title 2"/>
          <p:cNvSpPr>
            <a:spLocks noGrp="1"/>
          </p:cNvSpPr>
          <p:nvPr>
            <p:ph type="title"/>
          </p:nvPr>
        </p:nvSpPr>
        <p:spPr/>
        <p:txBody>
          <a:bodyPr/>
          <a:lstStyle/>
          <a:p>
            <a:pPr algn="ctr"/>
            <a:r>
              <a:rPr lang="en-AU" b="1" dirty="0" smtClean="0"/>
              <a:t>Kelp</a:t>
            </a:r>
            <a:endParaRPr lang="en-AU" b="1"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2000672"/>
            <a:ext cx="8229600" cy="4857328"/>
          </a:xfrm>
        </p:spPr>
        <p:txBody>
          <a:bodyPr>
            <a:normAutofit/>
          </a:bodyPr>
          <a:lstStyle/>
          <a:p>
            <a:r>
              <a:rPr lang="en-AU" sz="2800" dirty="0" smtClean="0"/>
              <a:t>Protects against radiation, toxic heavy metals</a:t>
            </a:r>
            <a:br>
              <a:rPr lang="en-AU" sz="2800" dirty="0" smtClean="0"/>
            </a:br>
            <a:endParaRPr lang="en-AU" sz="2800" dirty="0" smtClean="0"/>
          </a:p>
          <a:p>
            <a:r>
              <a:rPr lang="en-AU" sz="2800" dirty="0" smtClean="0"/>
              <a:t> people who take lots of iodine lose weight more easily as it stimulates thyroid which in turn boosts their metabolism – great treatment for obesity</a:t>
            </a:r>
            <a:endParaRPr lang="en-AU" sz="2800" dirty="0"/>
          </a:p>
        </p:txBody>
      </p:sp>
      <p:sp>
        <p:nvSpPr>
          <p:cNvPr id="3" name="Title 2"/>
          <p:cNvSpPr>
            <a:spLocks noGrp="1"/>
          </p:cNvSpPr>
          <p:nvPr>
            <p:ph type="title"/>
          </p:nvPr>
        </p:nvSpPr>
        <p:spPr/>
        <p:txBody>
          <a:bodyPr/>
          <a:lstStyle/>
          <a:p>
            <a:pPr algn="ctr"/>
            <a:r>
              <a:rPr lang="en-AU" b="1" dirty="0" smtClean="0"/>
              <a:t>Kelp</a:t>
            </a:r>
            <a:endParaRPr lang="en-AU" b="1"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2132856"/>
            <a:ext cx="8229600" cy="4572000"/>
          </a:xfrm>
        </p:spPr>
        <p:txBody>
          <a:bodyPr/>
          <a:lstStyle/>
          <a:p>
            <a:r>
              <a:rPr lang="en-AU" dirty="0" smtClean="0"/>
              <a:t>Treats </a:t>
            </a:r>
            <a:r>
              <a:rPr lang="en-AU" dirty="0" err="1" smtClean="0"/>
              <a:t>candida</a:t>
            </a:r>
            <a:r>
              <a:rPr lang="en-AU" dirty="0" smtClean="0"/>
              <a:t> </a:t>
            </a:r>
            <a:r>
              <a:rPr lang="en-AU" dirty="0" err="1" smtClean="0"/>
              <a:t>albicans</a:t>
            </a:r>
            <a:r>
              <a:rPr lang="en-AU" dirty="0" smtClean="0"/>
              <a:t>, inhibits cancer – breast, Hodgkin’s disease, detrimental bacteria, fungi and some types of viruses, some types of intestinal parasites, malaria</a:t>
            </a:r>
            <a:br>
              <a:rPr lang="en-AU" dirty="0" smtClean="0"/>
            </a:br>
            <a:endParaRPr lang="en-AU" dirty="0" smtClean="0"/>
          </a:p>
          <a:p>
            <a:r>
              <a:rPr lang="en-AU" dirty="0" smtClean="0"/>
              <a:t>Rheumatism, tuberculosis, eczema</a:t>
            </a:r>
            <a:br>
              <a:rPr lang="en-AU" dirty="0" smtClean="0"/>
            </a:br>
            <a:endParaRPr lang="en-AU" dirty="0" smtClean="0"/>
          </a:p>
          <a:p>
            <a:r>
              <a:rPr lang="en-AU" dirty="0" smtClean="0">
                <a:solidFill>
                  <a:srgbClr val="FFFF00"/>
                </a:solidFill>
              </a:rPr>
              <a:t>Can cause nausea or vomiting</a:t>
            </a:r>
            <a:endParaRPr lang="en-AU" dirty="0">
              <a:solidFill>
                <a:srgbClr val="FFFF00"/>
              </a:solidFill>
            </a:endParaRPr>
          </a:p>
        </p:txBody>
      </p:sp>
      <p:sp>
        <p:nvSpPr>
          <p:cNvPr id="3" name="Title 2"/>
          <p:cNvSpPr>
            <a:spLocks noGrp="1"/>
          </p:cNvSpPr>
          <p:nvPr>
            <p:ph type="title"/>
          </p:nvPr>
        </p:nvSpPr>
        <p:spPr/>
        <p:txBody>
          <a:bodyPr/>
          <a:lstStyle/>
          <a:p>
            <a:pPr algn="ctr"/>
            <a:r>
              <a:rPr lang="en-AU" b="1" dirty="0" smtClean="0"/>
              <a:t>Pau </a:t>
            </a:r>
            <a:r>
              <a:rPr lang="en-AU" b="1" dirty="0" err="1" smtClean="0"/>
              <a:t>D’Arco</a:t>
            </a:r>
            <a:endParaRPr lang="en-AU" b="1"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772816"/>
            <a:ext cx="8229600" cy="4572000"/>
          </a:xfrm>
        </p:spPr>
        <p:txBody>
          <a:bodyPr/>
          <a:lstStyle/>
          <a:p>
            <a:r>
              <a:rPr lang="en-AU" dirty="0" smtClean="0"/>
              <a:t>Indians regarded it as a cure-all</a:t>
            </a:r>
            <a:br>
              <a:rPr lang="en-AU" dirty="0" smtClean="0"/>
            </a:br>
            <a:endParaRPr lang="en-AU" dirty="0" smtClean="0"/>
          </a:p>
          <a:p>
            <a:r>
              <a:rPr lang="en-AU" dirty="0" smtClean="0"/>
              <a:t>Mexicans called it the Governess of the body because it cured so many ailments</a:t>
            </a:r>
            <a:br>
              <a:rPr lang="en-AU" dirty="0" smtClean="0"/>
            </a:br>
            <a:endParaRPr lang="en-AU" dirty="0" smtClean="0"/>
          </a:p>
          <a:p>
            <a:r>
              <a:rPr lang="en-AU" dirty="0" smtClean="0"/>
              <a:t>Increases vitamin C levels in the Adrenal Glands, powerful antioxidant, extends life in lab animals, anti-tumour effect, </a:t>
            </a:r>
            <a:r>
              <a:rPr lang="en-AU" dirty="0" err="1" smtClean="0"/>
              <a:t>Crohn’s</a:t>
            </a:r>
            <a:r>
              <a:rPr lang="en-AU" dirty="0" smtClean="0"/>
              <a:t> disease, ulcerative colitis, protects against excessive radiation, improves function of kidneys </a:t>
            </a:r>
            <a:endParaRPr lang="en-AU" dirty="0"/>
          </a:p>
        </p:txBody>
      </p:sp>
      <p:sp>
        <p:nvSpPr>
          <p:cNvPr id="3" name="Title 2"/>
          <p:cNvSpPr>
            <a:spLocks noGrp="1"/>
          </p:cNvSpPr>
          <p:nvPr>
            <p:ph type="title"/>
          </p:nvPr>
        </p:nvSpPr>
        <p:spPr/>
        <p:txBody>
          <a:bodyPr/>
          <a:lstStyle/>
          <a:p>
            <a:pPr algn="ctr"/>
            <a:r>
              <a:rPr lang="en-AU" b="1" dirty="0" smtClean="0"/>
              <a:t>Chaparral</a:t>
            </a:r>
            <a:endParaRPr lang="en-AU" b="1"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916832"/>
            <a:ext cx="8229600" cy="4572000"/>
          </a:xfrm>
        </p:spPr>
        <p:txBody>
          <a:bodyPr/>
          <a:lstStyle/>
          <a:p>
            <a:r>
              <a:rPr lang="en-AU" dirty="0" smtClean="0"/>
              <a:t>Inhibits the HIV virus implicated in AIDS, kills some detrimental bacteria, protects against some forms of cancer, treats skin cancer, reduces inflammation, stomach ailments, pulmonary and throat complaints, </a:t>
            </a:r>
            <a:br>
              <a:rPr lang="en-AU" dirty="0" smtClean="0"/>
            </a:br>
            <a:endParaRPr lang="en-AU" dirty="0" smtClean="0"/>
          </a:p>
          <a:p>
            <a:r>
              <a:rPr lang="en-AU" dirty="0" smtClean="0"/>
              <a:t>Improves function of the liver, blood cleanser, arthritis, rheumatism, alleviates leg cramps, retards tooth decay, alleviates pain, improves function of the lungs, alleviates acne and boils, heals bruises and eczema</a:t>
            </a:r>
            <a:endParaRPr lang="en-AU" dirty="0"/>
          </a:p>
        </p:txBody>
      </p:sp>
      <p:sp>
        <p:nvSpPr>
          <p:cNvPr id="3" name="Title 2"/>
          <p:cNvSpPr>
            <a:spLocks noGrp="1"/>
          </p:cNvSpPr>
          <p:nvPr>
            <p:ph type="title"/>
          </p:nvPr>
        </p:nvSpPr>
        <p:spPr/>
        <p:txBody>
          <a:bodyPr/>
          <a:lstStyle/>
          <a:p>
            <a:pPr algn="ctr"/>
            <a:r>
              <a:rPr lang="en-AU" b="1" dirty="0" smtClean="0"/>
              <a:t>Chaparral</a:t>
            </a:r>
            <a:endParaRPr lang="en-AU" b="1"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700808"/>
            <a:ext cx="8229600" cy="4572000"/>
          </a:xfrm>
        </p:spPr>
        <p:txBody>
          <a:bodyPr/>
          <a:lstStyle/>
          <a:p>
            <a:r>
              <a:rPr lang="en-AU" dirty="0" smtClean="0"/>
              <a:t>Considered by some Herbalists as a Master herb</a:t>
            </a:r>
            <a:br>
              <a:rPr lang="en-AU" dirty="0" smtClean="0"/>
            </a:br>
            <a:endParaRPr lang="en-AU" dirty="0" smtClean="0"/>
          </a:p>
          <a:p>
            <a:r>
              <a:rPr lang="en-AU" dirty="0" smtClean="0"/>
              <a:t>Inhibits aging process, prevents angina, atherosclerosis, abnormal blood clotting, improves blood circulation and the elasticity of blood vessels, lowers fibrinogen (clotting factor), alleviates some ailments of the heart, reduces the risk of heart attack, thins blood, lowers elevated blood pressure, improves intermittent </a:t>
            </a:r>
            <a:r>
              <a:rPr lang="en-AU" dirty="0" err="1" smtClean="0"/>
              <a:t>claudication</a:t>
            </a:r>
            <a:r>
              <a:rPr lang="en-AU" dirty="0" smtClean="0"/>
              <a:t>, inhibits platelet aggregation, prevents thrombosis</a:t>
            </a:r>
            <a:br>
              <a:rPr lang="en-AU" dirty="0" smtClean="0"/>
            </a:br>
            <a:endParaRPr lang="en-AU" dirty="0" smtClean="0"/>
          </a:p>
          <a:p>
            <a:endParaRPr lang="en-AU" dirty="0"/>
          </a:p>
        </p:txBody>
      </p:sp>
      <p:sp>
        <p:nvSpPr>
          <p:cNvPr id="3" name="Title 2"/>
          <p:cNvSpPr>
            <a:spLocks noGrp="1"/>
          </p:cNvSpPr>
          <p:nvPr>
            <p:ph type="title"/>
          </p:nvPr>
        </p:nvSpPr>
        <p:spPr/>
        <p:txBody>
          <a:bodyPr/>
          <a:lstStyle/>
          <a:p>
            <a:pPr algn="ctr"/>
            <a:r>
              <a:rPr lang="en-AU" b="1" dirty="0" smtClean="0"/>
              <a:t>Garlic</a:t>
            </a:r>
            <a:endParaRPr lang="en-AU" b="1"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772816"/>
            <a:ext cx="8229600" cy="4572000"/>
          </a:xfrm>
        </p:spPr>
        <p:txBody>
          <a:bodyPr/>
          <a:lstStyle/>
          <a:p>
            <a:r>
              <a:rPr lang="en-AU" dirty="0" smtClean="0"/>
              <a:t>Stimulates normal cell death in some types of cancer, alleviates dysentery, eliminates intestinal parasites, roundworm, hookworms, tapeworms</a:t>
            </a:r>
            <a:br>
              <a:rPr lang="en-AU" dirty="0" smtClean="0"/>
            </a:br>
            <a:endParaRPr lang="en-AU" dirty="0" smtClean="0"/>
          </a:p>
          <a:p>
            <a:r>
              <a:rPr lang="en-AU" dirty="0" smtClean="0"/>
              <a:t>Alleviates </a:t>
            </a:r>
            <a:r>
              <a:rPr lang="en-AU" dirty="0" err="1" smtClean="0"/>
              <a:t>otitis</a:t>
            </a:r>
            <a:r>
              <a:rPr lang="en-AU" dirty="0" smtClean="0"/>
              <a:t> </a:t>
            </a:r>
            <a:r>
              <a:rPr lang="en-AU" dirty="0" err="1" smtClean="0"/>
              <a:t>externa</a:t>
            </a:r>
            <a:r>
              <a:rPr lang="en-AU" dirty="0" smtClean="0"/>
              <a:t> (swimmer’s ear or any ear ache), diuretic, antioxidant, deactivates free radicals, lowers cholesterol, lowers blood sugar levels in diabetes, detoxifies liver, treats obesity, increases stamina, lowers triglycerides, </a:t>
            </a:r>
            <a:r>
              <a:rPr lang="en-AU" dirty="0" err="1" smtClean="0"/>
              <a:t>rheumatiod</a:t>
            </a:r>
            <a:r>
              <a:rPr lang="en-AU" dirty="0" smtClean="0"/>
              <a:t> arthritis, meningitis</a:t>
            </a:r>
            <a:endParaRPr lang="en-AU" dirty="0"/>
          </a:p>
        </p:txBody>
      </p:sp>
      <p:sp>
        <p:nvSpPr>
          <p:cNvPr id="3" name="Title 2"/>
          <p:cNvSpPr>
            <a:spLocks noGrp="1"/>
          </p:cNvSpPr>
          <p:nvPr>
            <p:ph type="title"/>
          </p:nvPr>
        </p:nvSpPr>
        <p:spPr/>
        <p:txBody>
          <a:bodyPr/>
          <a:lstStyle/>
          <a:p>
            <a:pPr algn="ctr"/>
            <a:r>
              <a:rPr lang="en-AU" b="1" dirty="0" smtClean="0"/>
              <a:t>Garlic</a:t>
            </a:r>
            <a:endParaRPr lang="en-AU" b="1"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772816"/>
            <a:ext cx="8229600" cy="4572000"/>
          </a:xfrm>
        </p:spPr>
        <p:txBody>
          <a:bodyPr>
            <a:normAutofit fontScale="92500" lnSpcReduction="10000"/>
          </a:bodyPr>
          <a:lstStyle/>
          <a:p>
            <a:r>
              <a:rPr lang="en-AU" dirty="0" smtClean="0"/>
              <a:t>Prevents some forms of cancers: bladder, breast, colon, </a:t>
            </a:r>
            <a:r>
              <a:rPr lang="en-AU" dirty="0" err="1" smtClean="0"/>
              <a:t>esophagus</a:t>
            </a:r>
            <a:r>
              <a:rPr lang="en-AU" dirty="0" smtClean="0"/>
              <a:t>, </a:t>
            </a:r>
            <a:r>
              <a:rPr lang="en-AU" dirty="0" err="1" smtClean="0"/>
              <a:t>leukemia</a:t>
            </a:r>
            <a:r>
              <a:rPr lang="en-AU" dirty="0" smtClean="0"/>
              <a:t>, liver, lung, lymphomas, </a:t>
            </a:r>
            <a:r>
              <a:rPr lang="en-AU" dirty="0" err="1" smtClean="0"/>
              <a:t>Burkitt’s</a:t>
            </a:r>
            <a:r>
              <a:rPr lang="en-AU" dirty="0" smtClean="0"/>
              <a:t> lymphoma, prostate, skin, stomach, melanoma</a:t>
            </a:r>
            <a:br>
              <a:rPr lang="en-AU" dirty="0" smtClean="0"/>
            </a:br>
            <a:endParaRPr lang="en-AU" dirty="0" smtClean="0"/>
          </a:p>
          <a:p>
            <a:r>
              <a:rPr lang="en-AU" dirty="0" smtClean="0"/>
              <a:t>Stimulates immune system, </a:t>
            </a:r>
            <a:r>
              <a:rPr lang="en-AU" dirty="0" err="1" smtClean="0"/>
              <a:t>kils</a:t>
            </a:r>
            <a:r>
              <a:rPr lang="en-AU" dirty="0" smtClean="0"/>
              <a:t> or inhibits some types of detrimental bacteria, fungi, </a:t>
            </a:r>
            <a:r>
              <a:rPr lang="en-AU" dirty="0" err="1" smtClean="0"/>
              <a:t>protozoas</a:t>
            </a:r>
            <a:r>
              <a:rPr lang="en-AU" dirty="0" smtClean="0"/>
              <a:t>, viruses: HIV, AIDS, cold, influenza, </a:t>
            </a:r>
            <a:r>
              <a:rPr lang="en-AU" dirty="0" err="1" smtClean="0"/>
              <a:t>papillomas</a:t>
            </a:r>
            <a:r>
              <a:rPr lang="en-AU" dirty="0" smtClean="0"/>
              <a:t/>
            </a:r>
            <a:br>
              <a:rPr lang="en-AU" dirty="0" smtClean="0"/>
            </a:br>
            <a:endParaRPr lang="en-AU" dirty="0" smtClean="0"/>
          </a:p>
          <a:p>
            <a:r>
              <a:rPr lang="en-AU" dirty="0" smtClean="0"/>
              <a:t>Alleviates asthma, bronchitis, </a:t>
            </a:r>
            <a:r>
              <a:rPr lang="en-AU" dirty="0" err="1" smtClean="0"/>
              <a:t>sissolves</a:t>
            </a:r>
            <a:r>
              <a:rPr lang="en-AU" dirty="0" smtClean="0"/>
              <a:t> mucus in lungs, sinusitis, whooping cough (inhale vapours), </a:t>
            </a:r>
            <a:r>
              <a:rPr lang="en-AU" dirty="0" err="1" smtClean="0"/>
              <a:t>ammenorrhea</a:t>
            </a:r>
            <a:r>
              <a:rPr lang="en-AU" dirty="0" smtClean="0"/>
              <a:t> (suppressed menstruation), alleviates PMS, psoriasis, </a:t>
            </a:r>
            <a:r>
              <a:rPr lang="en-AU" dirty="0" err="1" smtClean="0"/>
              <a:t>tinea</a:t>
            </a:r>
            <a:r>
              <a:rPr lang="en-AU" dirty="0" smtClean="0"/>
              <a:t>, acne</a:t>
            </a:r>
            <a:br>
              <a:rPr lang="en-AU" dirty="0" smtClean="0"/>
            </a:br>
            <a:endParaRPr lang="en-AU" dirty="0" smtClean="0"/>
          </a:p>
          <a:p>
            <a:endParaRPr lang="en-AU" dirty="0"/>
          </a:p>
        </p:txBody>
      </p:sp>
      <p:sp>
        <p:nvSpPr>
          <p:cNvPr id="3" name="Title 2"/>
          <p:cNvSpPr>
            <a:spLocks noGrp="1"/>
          </p:cNvSpPr>
          <p:nvPr>
            <p:ph type="title"/>
          </p:nvPr>
        </p:nvSpPr>
        <p:spPr/>
        <p:txBody>
          <a:bodyPr/>
          <a:lstStyle/>
          <a:p>
            <a:pPr algn="ctr"/>
            <a:r>
              <a:rPr lang="en-AU" b="1" dirty="0" smtClean="0"/>
              <a:t>Garlic</a:t>
            </a:r>
            <a:endParaRPr lang="en-AU"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916832"/>
            <a:ext cx="8229600" cy="4572000"/>
          </a:xfrm>
        </p:spPr>
        <p:txBody>
          <a:bodyPr>
            <a:normAutofit fontScale="85000" lnSpcReduction="20000"/>
          </a:bodyPr>
          <a:lstStyle/>
          <a:p>
            <a:r>
              <a:rPr lang="en-AU" dirty="0" smtClean="0"/>
              <a:t>Garlic soaked in olive oil - Russian penicillin. Peel and cut or mince garlic. Cover with olive oil and steep for 2-3 days. Strain. Use up to 2 </a:t>
            </a:r>
            <a:r>
              <a:rPr lang="en-AU" dirty="0" err="1" smtClean="0"/>
              <a:t>tspns</a:t>
            </a:r>
            <a:r>
              <a:rPr lang="en-AU" dirty="0" smtClean="0"/>
              <a:t> 3 or 4 times daily</a:t>
            </a:r>
            <a:br>
              <a:rPr lang="en-AU" dirty="0" smtClean="0"/>
            </a:br>
            <a:endParaRPr lang="en-AU" dirty="0" smtClean="0"/>
          </a:p>
          <a:p>
            <a:r>
              <a:rPr lang="en-AU" dirty="0" smtClean="0"/>
              <a:t>This oil can be taken internally or rubbed on skin</a:t>
            </a:r>
            <a:br>
              <a:rPr lang="en-AU" dirty="0" smtClean="0"/>
            </a:br>
            <a:endParaRPr lang="en-AU" dirty="0" smtClean="0"/>
          </a:p>
          <a:p>
            <a:r>
              <a:rPr lang="en-AU" dirty="0" smtClean="0"/>
              <a:t>For cold and upper respiratory infections: place a clove in mouth between teeth and cheek. Cold will disappear within a few hours to 1 day.</a:t>
            </a:r>
            <a:br>
              <a:rPr lang="en-AU" dirty="0" smtClean="0"/>
            </a:br>
            <a:endParaRPr lang="en-AU" dirty="0" smtClean="0"/>
          </a:p>
          <a:p>
            <a:r>
              <a:rPr lang="en-AU" dirty="0" smtClean="0"/>
              <a:t>Wounds: garlic placed on unclean wounds will cleanse them in 4-5 days (used in WW1). Grated garlic will kill virulent bacteria within 5 minutes.</a:t>
            </a:r>
            <a:br>
              <a:rPr lang="en-AU" dirty="0" smtClean="0"/>
            </a:br>
            <a:r>
              <a:rPr lang="en-AU" dirty="0" smtClean="0"/>
              <a:t/>
            </a:r>
            <a:br>
              <a:rPr lang="en-AU" dirty="0" smtClean="0"/>
            </a:br>
            <a:endParaRPr lang="en-AU" dirty="0"/>
          </a:p>
        </p:txBody>
      </p:sp>
      <p:sp>
        <p:nvSpPr>
          <p:cNvPr id="3" name="Title 2"/>
          <p:cNvSpPr>
            <a:spLocks noGrp="1"/>
          </p:cNvSpPr>
          <p:nvPr>
            <p:ph type="title"/>
          </p:nvPr>
        </p:nvSpPr>
        <p:spPr/>
        <p:txBody>
          <a:bodyPr/>
          <a:lstStyle/>
          <a:p>
            <a:pPr algn="ctr"/>
            <a:r>
              <a:rPr lang="en-AU" b="1" dirty="0" smtClean="0"/>
              <a:t>Garlic uses</a:t>
            </a:r>
            <a:endParaRPr lang="en-AU"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AU"/>
          </a:p>
        </p:txBody>
      </p:sp>
      <p:sp>
        <p:nvSpPr>
          <p:cNvPr id="3" name="Title 2"/>
          <p:cNvSpPr>
            <a:spLocks noGrp="1"/>
          </p:cNvSpPr>
          <p:nvPr>
            <p:ph type="title"/>
          </p:nvPr>
        </p:nvSpPr>
        <p:spPr/>
        <p:txBody>
          <a:bodyPr/>
          <a:lstStyle/>
          <a:p>
            <a:endParaRPr lang="en-AU" dirty="0"/>
          </a:p>
        </p:txBody>
      </p:sp>
      <p:pic>
        <p:nvPicPr>
          <p:cNvPr id="4" name="Picture 3" descr="Herbs"/>
          <p:cNvPicPr>
            <a:picLocks noChangeAspect="1" noChangeArrowheads="1"/>
          </p:cNvPicPr>
          <p:nvPr/>
        </p:nvPicPr>
        <p:blipFill>
          <a:blip r:embed="rId2" cstate="print"/>
          <a:srcRect b="7535"/>
          <a:stretch>
            <a:fillRect/>
          </a:stretch>
        </p:blipFill>
        <p:spPr bwMode="auto">
          <a:xfrm>
            <a:off x="0" y="0"/>
            <a:ext cx="9144000" cy="6985000"/>
          </a:xfrm>
          <a:prstGeom prst="rect">
            <a:avLst/>
          </a:prstGeom>
          <a:noFill/>
        </p:spPr>
      </p:pic>
      <p:sp>
        <p:nvSpPr>
          <p:cNvPr id="5" name="Oval 4"/>
          <p:cNvSpPr>
            <a:spLocks noChangeArrowheads="1"/>
          </p:cNvSpPr>
          <p:nvPr/>
        </p:nvSpPr>
        <p:spPr bwMode="auto">
          <a:xfrm>
            <a:off x="395288" y="2565400"/>
            <a:ext cx="4033837" cy="3455988"/>
          </a:xfrm>
          <a:prstGeom prst="ellipse">
            <a:avLst/>
          </a:prstGeom>
          <a:solidFill>
            <a:srgbClr val="006600"/>
          </a:solidFill>
          <a:ln w="38100">
            <a:solidFill>
              <a:schemeClr val="bg1"/>
            </a:solidFill>
            <a:round/>
            <a:headEnd/>
            <a:tailEnd/>
          </a:ln>
          <a:effectLst/>
        </p:spPr>
        <p:txBody>
          <a:bodyPr wrap="none" anchor="ctr"/>
          <a:lstStyle/>
          <a:p>
            <a:r>
              <a:rPr lang="en-AU" sz="6000" b="1" dirty="0" smtClean="0">
                <a:latin typeface="BlackChancery" pitchFamily="2" charset="0"/>
              </a:rPr>
              <a:t>  Herbs </a:t>
            </a:r>
          </a:p>
          <a:p>
            <a:r>
              <a:rPr lang="en-AU" sz="6000" b="1" dirty="0" smtClean="0">
                <a:latin typeface="BlackChancery" pitchFamily="2" charset="0"/>
              </a:rPr>
              <a:t>for your</a:t>
            </a:r>
          </a:p>
          <a:p>
            <a:r>
              <a:rPr lang="en-AU" sz="6000" b="1" dirty="0" smtClean="0">
                <a:latin typeface="BlackChancery" pitchFamily="2" charset="0"/>
              </a:rPr>
              <a:t>  Health </a:t>
            </a:r>
            <a:endParaRPr lang="en-AU" sz="6000" b="1" dirty="0">
              <a:latin typeface="BlackChancery" pitchFamily="2"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Custom 4">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2513</TotalTime>
  <Words>4562</Words>
  <Application>Microsoft Office PowerPoint</Application>
  <PresentationFormat>On-screen Show (4:3)</PresentationFormat>
  <Paragraphs>449</Paragraphs>
  <Slides>99</Slides>
  <Notes>69</Notes>
  <HiddenSlides>1</HiddenSlides>
  <MMClips>0</MMClips>
  <ScaleCrop>false</ScaleCrop>
  <HeadingPairs>
    <vt:vector size="4" baseType="variant">
      <vt:variant>
        <vt:lpstr>Theme</vt:lpstr>
      </vt:variant>
      <vt:variant>
        <vt:i4>1</vt:i4>
      </vt:variant>
      <vt:variant>
        <vt:lpstr>Slide Titles</vt:lpstr>
      </vt:variant>
      <vt:variant>
        <vt:i4>99</vt:i4>
      </vt:variant>
    </vt:vector>
  </HeadingPairs>
  <TitlesOfParts>
    <vt:vector size="100" baseType="lpstr">
      <vt:lpstr>Paper</vt:lpstr>
      <vt:lpstr>Slide 1</vt:lpstr>
      <vt:lpstr>Use caution and common sense</vt:lpstr>
      <vt:lpstr>What is a Phytochemical?</vt:lpstr>
      <vt:lpstr>How do phytochemicals work?</vt:lpstr>
      <vt:lpstr>How do phytochemicals work?</vt:lpstr>
      <vt:lpstr>How do phytochemicals work?</vt:lpstr>
      <vt:lpstr>Use plants whole</vt:lpstr>
      <vt:lpstr>Extracts of herbs</vt:lpstr>
      <vt:lpstr>Doctrine of Signatures</vt:lpstr>
      <vt:lpstr>Slide 10</vt:lpstr>
      <vt:lpstr>Slide 11</vt:lpstr>
      <vt:lpstr>Slide 12</vt:lpstr>
      <vt:lpstr>Slide 13</vt:lpstr>
      <vt:lpstr>Alfalfa - Lucerne</vt:lpstr>
      <vt:lpstr>Alfalfa</vt:lpstr>
      <vt:lpstr>Alfalfa</vt:lpstr>
      <vt:lpstr>Alfalfa</vt:lpstr>
      <vt:lpstr>Stinging Nettle</vt:lpstr>
      <vt:lpstr>Stinging Nettle</vt:lpstr>
      <vt:lpstr>Stinging Nettle</vt:lpstr>
      <vt:lpstr>Stinging Nettle</vt:lpstr>
      <vt:lpstr>Stinging Nettle</vt:lpstr>
      <vt:lpstr>Dandelion</vt:lpstr>
      <vt:lpstr>Slide 24</vt:lpstr>
      <vt:lpstr>Slide 25</vt:lpstr>
      <vt:lpstr>Slide 26</vt:lpstr>
      <vt:lpstr>Dandelion</vt:lpstr>
      <vt:lpstr>Dandelion</vt:lpstr>
      <vt:lpstr>Cat’s Claw</vt:lpstr>
      <vt:lpstr>Cat’s Claw</vt:lpstr>
      <vt:lpstr>Cat’s Claw</vt:lpstr>
      <vt:lpstr>Cat’s Claw</vt:lpstr>
      <vt:lpstr>Cat’s Claw</vt:lpstr>
      <vt:lpstr>Cat’s Claw</vt:lpstr>
      <vt:lpstr>Licorice Root</vt:lpstr>
      <vt:lpstr>Licorice Root</vt:lpstr>
      <vt:lpstr>Licorice Root</vt:lpstr>
      <vt:lpstr>Licorice Root</vt:lpstr>
      <vt:lpstr>Slide 39</vt:lpstr>
      <vt:lpstr>Slide 40</vt:lpstr>
      <vt:lpstr>Slide 41</vt:lpstr>
      <vt:lpstr>Hawthorn Berry</vt:lpstr>
      <vt:lpstr>Hawthorn Berry</vt:lpstr>
      <vt:lpstr>Hawthorn Berry</vt:lpstr>
      <vt:lpstr>Calendula</vt:lpstr>
      <vt:lpstr>Slide 46</vt:lpstr>
      <vt:lpstr>Calendula</vt:lpstr>
      <vt:lpstr>Calendula</vt:lpstr>
      <vt:lpstr>Calendula - topically</vt:lpstr>
      <vt:lpstr>Calendula - topically</vt:lpstr>
      <vt:lpstr>Red Clover</vt:lpstr>
      <vt:lpstr>Red Clover</vt:lpstr>
      <vt:lpstr>Slide 53</vt:lpstr>
      <vt:lpstr>Slide 54</vt:lpstr>
      <vt:lpstr>Slide 55</vt:lpstr>
      <vt:lpstr>Slide 56</vt:lpstr>
      <vt:lpstr>How to take herbs</vt:lpstr>
      <vt:lpstr>St John’s Wort</vt:lpstr>
      <vt:lpstr>Slide 59</vt:lpstr>
      <vt:lpstr>St John’s Wort</vt:lpstr>
      <vt:lpstr>St John’s Wort</vt:lpstr>
      <vt:lpstr>St John’s Wort</vt:lpstr>
      <vt:lpstr>St John’s Wort</vt:lpstr>
      <vt:lpstr>Aloe Vera</vt:lpstr>
      <vt:lpstr>Slide 65</vt:lpstr>
      <vt:lpstr>Slide 66</vt:lpstr>
      <vt:lpstr>Slide 67</vt:lpstr>
      <vt:lpstr>Slide 68</vt:lpstr>
      <vt:lpstr>Slide 69</vt:lpstr>
      <vt:lpstr>Aloe Vera</vt:lpstr>
      <vt:lpstr>Slide 71</vt:lpstr>
      <vt:lpstr>Aloe Vera - topically</vt:lpstr>
      <vt:lpstr>Slide 73</vt:lpstr>
      <vt:lpstr>How to take aloe</vt:lpstr>
      <vt:lpstr>Slide 75</vt:lpstr>
      <vt:lpstr>Maca</vt:lpstr>
      <vt:lpstr>Maca</vt:lpstr>
      <vt:lpstr>Herb Robert</vt:lpstr>
      <vt:lpstr>Herb Robert</vt:lpstr>
      <vt:lpstr>Slide 80</vt:lpstr>
      <vt:lpstr>Herb Robert</vt:lpstr>
      <vt:lpstr>Herb Robert</vt:lpstr>
      <vt:lpstr>Herb Robert</vt:lpstr>
      <vt:lpstr>Herb Robert</vt:lpstr>
      <vt:lpstr>Herb Robert</vt:lpstr>
      <vt:lpstr>Sage </vt:lpstr>
      <vt:lpstr>Sage</vt:lpstr>
      <vt:lpstr>Sage</vt:lpstr>
      <vt:lpstr>Kelp</vt:lpstr>
      <vt:lpstr>Kelp</vt:lpstr>
      <vt:lpstr>Kelp</vt:lpstr>
      <vt:lpstr>Pau D’Arco</vt:lpstr>
      <vt:lpstr>Chaparral</vt:lpstr>
      <vt:lpstr>Chaparral</vt:lpstr>
      <vt:lpstr>Garlic</vt:lpstr>
      <vt:lpstr>Garlic</vt:lpstr>
      <vt:lpstr>Garlic</vt:lpstr>
      <vt:lpstr>Garlic uses</vt:lpstr>
      <vt:lpstr>Slide 99</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Peter and Kaye Sehm</dc:creator>
  <cp:lastModifiedBy>Peter and Kaye Sehm</cp:lastModifiedBy>
  <cp:revision>314</cp:revision>
  <dcterms:created xsi:type="dcterms:W3CDTF">2011-11-13T22:31:23Z</dcterms:created>
  <dcterms:modified xsi:type="dcterms:W3CDTF">2012-02-03T08:43:53Z</dcterms:modified>
</cp:coreProperties>
</file>